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68"/>
  </p:notesMasterIdLst>
  <p:handoutMasterIdLst>
    <p:handoutMasterId r:id="rId69"/>
  </p:handoutMasterIdLst>
  <p:sldIdLst>
    <p:sldId id="257" r:id="rId4"/>
    <p:sldId id="295" r:id="rId5"/>
    <p:sldId id="304" r:id="rId6"/>
    <p:sldId id="305" r:id="rId7"/>
    <p:sldId id="267" r:id="rId8"/>
    <p:sldId id="306" r:id="rId9"/>
    <p:sldId id="262" r:id="rId10"/>
    <p:sldId id="272" r:id="rId11"/>
    <p:sldId id="308" r:id="rId12"/>
    <p:sldId id="259" r:id="rId13"/>
    <p:sldId id="271" r:id="rId14"/>
    <p:sldId id="309" r:id="rId15"/>
    <p:sldId id="307" r:id="rId16"/>
    <p:sldId id="319" r:id="rId17"/>
    <p:sldId id="313" r:id="rId18"/>
    <p:sldId id="320" r:id="rId19"/>
    <p:sldId id="322" r:id="rId20"/>
    <p:sldId id="323" r:id="rId21"/>
    <p:sldId id="335" r:id="rId22"/>
    <p:sldId id="303" r:id="rId23"/>
    <p:sldId id="321" r:id="rId24"/>
    <p:sldId id="296" r:id="rId25"/>
    <p:sldId id="299" r:id="rId26"/>
    <p:sldId id="311" r:id="rId27"/>
    <p:sldId id="268" r:id="rId28"/>
    <p:sldId id="324" r:id="rId29"/>
    <p:sldId id="269" r:id="rId30"/>
    <p:sldId id="297" r:id="rId31"/>
    <p:sldId id="276" r:id="rId32"/>
    <p:sldId id="258" r:id="rId33"/>
    <p:sldId id="277" r:id="rId34"/>
    <p:sldId id="325" r:id="rId35"/>
    <p:sldId id="283" r:id="rId36"/>
    <p:sldId id="284" r:id="rId37"/>
    <p:sldId id="326" r:id="rId38"/>
    <p:sldId id="274" r:id="rId39"/>
    <p:sldId id="332" r:id="rId40"/>
    <p:sldId id="327" r:id="rId41"/>
    <p:sldId id="328" r:id="rId42"/>
    <p:sldId id="279" r:id="rId43"/>
    <p:sldId id="330" r:id="rId44"/>
    <p:sldId id="278" r:id="rId45"/>
    <p:sldId id="285" r:id="rId46"/>
    <p:sldId id="286" r:id="rId47"/>
    <p:sldId id="281" r:id="rId48"/>
    <p:sldId id="282" r:id="rId49"/>
    <p:sldId id="333" r:id="rId50"/>
    <p:sldId id="298" r:id="rId51"/>
    <p:sldId id="334" r:id="rId52"/>
    <p:sldId id="260" r:id="rId53"/>
    <p:sldId id="288" r:id="rId54"/>
    <p:sldId id="289" r:id="rId55"/>
    <p:sldId id="290" r:id="rId56"/>
    <p:sldId id="336" r:id="rId57"/>
    <p:sldId id="291" r:id="rId58"/>
    <p:sldId id="292" r:id="rId59"/>
    <p:sldId id="337" r:id="rId60"/>
    <p:sldId id="293" r:id="rId61"/>
    <p:sldId id="338" r:id="rId62"/>
    <p:sldId id="294" r:id="rId63"/>
    <p:sldId id="301" r:id="rId64"/>
    <p:sldId id="300" r:id="rId65"/>
    <p:sldId id="339" r:id="rId66"/>
    <p:sldId id="302"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35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heme" Target="theme/theme1.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5C629B-89A5-4690-AA9B-6353EED764F3}" type="datetimeFigureOut">
              <a:rPr lang="en-US" smtClean="0"/>
              <a:t>10/24/2012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7EEEB9-C6F7-4C60-B81F-84B8DEE510B8}"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36C402-8D83-42CA-B53E-1C22C57A6D72}" type="datetimeFigureOut">
              <a:rPr lang="en-US" smtClean="0"/>
              <a:pPr/>
              <a:t>10/24/2012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86CC84-F22C-41D6-918C-62DA63FD312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10/24/2012 12:09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A0DF54E-51EB-4257-AB13-A9B1DDACD969}" type="slidenum">
              <a:rPr lang="en-US" smtClean="0"/>
              <a:pPr/>
              <a:t>43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54A659D1-28FB-4A56-A4F1-13702F393065}" type="slidenum">
              <a:rPr lang="en-US" smtClean="0"/>
              <a:pPr/>
              <a:t>45</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51313B8E-6F29-4D0A-BF80-A88AE8FDB747}" type="slidenum">
              <a:rPr lang="en-US" smtClean="0"/>
              <a:pPr/>
              <a:t>46</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5F316362-5E4A-46D9-BF05-6DCBECDE3F27}" type="slidenum">
              <a:rPr lang="en-US" smtClean="0"/>
              <a:pPr/>
              <a:t>51</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5EE6056A-50E5-4A09-869E-644D9E1A1581}" type="slidenum">
              <a:rPr lang="en-US" smtClean="0"/>
              <a:pPr/>
              <a:t>52</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0C8885EC-4550-4E52-84AC-500E611E2C30}" type="slidenum">
              <a:rPr lang="en-US" smtClean="0"/>
              <a:pPr/>
              <a:t>53</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86CC84-F22C-41D6-918C-62DA63FD3121}" type="slidenum">
              <a:rPr lang="en-US" smtClean="0"/>
              <a:pPr/>
              <a:t>54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628902E6-5F9E-4D6A-AD69-9CAE839E44E6}" type="slidenum">
              <a:rPr lang="en-US" smtClean="0"/>
              <a:pPr/>
              <a:t>55</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31E06ADE-4D02-4F60-B0E2-F3AF68DD90E0}" type="slidenum">
              <a:rPr lang="en-US" smtClean="0"/>
              <a:pPr/>
              <a:t>56</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EC7E9D4D-901E-4B76-B109-8D7BAF6A3263}" type="slidenum">
              <a:rPr lang="en-US" smtClean="0"/>
              <a:pPr/>
              <a:t>58</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933DF9F8-0195-4649-885F-A748A7283237}" type="slidenum">
              <a:rPr lang="en-US" smtClean="0"/>
              <a:pPr/>
              <a:t>5</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B24A58E-B505-44DC-B895-7E02CEDE348F}" type="slidenum">
              <a:rPr lang="en-US" smtClean="0"/>
              <a:pPr/>
              <a:t>60</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746033E8-5ED6-4222-A8EB-7F611F072E7C}" type="slidenum">
              <a:rPr lang="en-US" smtClean="0"/>
              <a:pPr/>
              <a:t>8</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7C4E9D95-C5D5-42A6-989E-DFA4B205EDBC}" type="slidenum">
              <a:rPr lang="en-US" smtClean="0"/>
              <a:pPr/>
              <a:t>27</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B1411437-A062-4A8C-9EE1-2FB9D5BB4EDD}" type="slidenum">
              <a:rPr lang="en-US" smtClean="0"/>
              <a:pPr/>
              <a:t>31</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96154148-12CC-4877-B145-3A9C1092F56F}" type="slidenum">
              <a:rPr lang="en-US" smtClean="0"/>
              <a:pPr/>
              <a:t>33</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5F05E2D2-CECE-4A6C-B2BA-AD9D3C76903F}" type="slidenum">
              <a:rPr lang="en-US" smtClean="0"/>
              <a:pPr/>
              <a:t>36</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27006BAF-050E-4162-9F82-034761B9E0CC}" type="slidenum">
              <a:rPr lang="en-US" smtClean="0"/>
              <a:pPr/>
              <a:t>40</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61CBAC15-43E4-40BA-A6D2-0B90EA54D7C5}" type="slidenum">
              <a:rPr lang="en-US" smtClean="0"/>
              <a:pPr/>
              <a:t>42</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print">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cstate="print"/>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5.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schools.nashua.edu/myclass/lavalleev/Art%20History%20Pictures/ch16/16-06.jpg" TargetMode="Externa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hyperlink" Target="http://schools.nashua.edu/myclass/lavalleev/Art%20History%20Pictures/ch16/16-08.jpg"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chools.nashua.edu/myclass/lavalleev/Art%20History%20Pictures/ch16/16-12.jpg" TargetMode="External"/><Relationship Id="rId7" Type="http://schemas.openxmlformats.org/officeDocument/2006/relationships/image" Target="../media/image33.jpeg"/><Relationship Id="rId2" Type="http://schemas.openxmlformats.org/officeDocument/2006/relationships/image" Target="../media/image35.jpeg"/><Relationship Id="rId1" Type="http://schemas.openxmlformats.org/officeDocument/2006/relationships/slideLayout" Target="../slideLayouts/slideLayout4.xml"/><Relationship Id="rId6" Type="http://schemas.openxmlformats.org/officeDocument/2006/relationships/hyperlink" Target="http://schools.nashua.edu/myclass/lavalleev/Art%20History%20Pictures/ch16/16-08.jpg" TargetMode="External"/><Relationship Id="rId5" Type="http://schemas.openxmlformats.org/officeDocument/2006/relationships/image" Target="../media/image37.jpeg"/><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instructional1.calstatela.edu/bevans/Art101/Art101B-7-EarlyMedieval/index.html"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42.jpeg"/></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4.xml"/><Relationship Id="rId6" Type="http://schemas.openxmlformats.org/officeDocument/2006/relationships/image" Target="../media/image46.jpeg"/><Relationship Id="rId5" Type="http://schemas.openxmlformats.org/officeDocument/2006/relationships/hyperlink" Target="http://schools.nashua.edu/myclass/lavalleev/Art%20History%20Pictures/ch16/16-04.jpg" TargetMode="External"/><Relationship Id="rId4" Type="http://schemas.openxmlformats.org/officeDocument/2006/relationships/image" Target="../media/image4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50.jpeg"/><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52.jpeg"/></Relationships>
</file>

<file path=ppt/slides/_rels/slide34.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5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59.jpeg"/><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8.xml"/><Relationship Id="rId4" Type="http://schemas.openxmlformats.org/officeDocument/2006/relationships/image" Target="../media/image62.jpeg"/></Relationships>
</file>

<file path=ppt/slides/_rels/slide4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65.jpeg"/></Relationships>
</file>

<file path=ppt/slides/_rels/slide4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upload.wikimedia.org/wikipedia/commons/d/df/Basilica_di_San_Pietro_1450.jpg" TargetMode="Externa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69.jpeg"/><Relationship Id="rId4" Type="http://schemas.openxmlformats.org/officeDocument/2006/relationships/image" Target="../media/image67.jpeg"/></Relationships>
</file>

<file path=ppt/slides/_rels/slide47.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3.jpeg"/><Relationship Id="rId2" Type="http://schemas.openxmlformats.org/officeDocument/2006/relationships/hyperlink" Target="http://employees.oneonta.edu/farberas/arth/Images/109images/Carolingian/lorsch_gatehouse.jpg" TargetMode="External"/><Relationship Id="rId1" Type="http://schemas.openxmlformats.org/officeDocument/2006/relationships/slideLayout" Target="../slideLayouts/slideLayout7.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hyperlink" Target="http://employees.oneonta.edu/farberas/arth/Images/ARTH212images/Early_Christian/Sculpture/Arch_Constantine/Arch.jpg"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4.xml"/><Relationship Id="rId6" Type="http://schemas.openxmlformats.org/officeDocument/2006/relationships/image" Target="../media/image36.jpeg"/><Relationship Id="rId5" Type="http://schemas.openxmlformats.org/officeDocument/2006/relationships/hyperlink" Target="http://schools.nashua.edu/myclass/lavalleev/Art%20History%20Pictures/ch16/16-12.jpg" TargetMode="External"/><Relationship Id="rId4" Type="http://schemas.openxmlformats.org/officeDocument/2006/relationships/image" Target="../media/image35.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77.jpeg"/></Relationships>
</file>

<file path=ppt/slides/_rels/slide52.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79.jpeg"/><Relationship Id="rId4" Type="http://schemas.openxmlformats.org/officeDocument/2006/relationships/image" Target="../media/image78.jpeg"/></Relationships>
</file>

<file path=ppt/slides/_rels/slide53.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81.jpeg"/><Relationship Id="rId4" Type="http://schemas.openxmlformats.org/officeDocument/2006/relationships/image" Target="../media/image80.jpeg"/></Relationships>
</file>

<file path=ppt/slides/_rels/slide5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84.jpeg"/></Relationships>
</file>

<file path=ppt/slides/_rels/slide56.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85.jpeg"/></Relationships>
</file>

<file path=ppt/slides/_rels/slide5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88.jpeg"/><Relationship Id="rId4" Type="http://schemas.openxmlformats.org/officeDocument/2006/relationships/image" Target="../media/image87.jpeg"/></Relationships>
</file>

<file path=ppt/slides/_rels/slide59.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hyperlink" Target="http://upload.wikimedia.org/wikipedia/commons/e/ec/Gerokreuz_full_20050903.jpg"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91.jpeg"/><Relationship Id="rId5" Type="http://schemas.openxmlformats.org/officeDocument/2006/relationships/hyperlink" Target="http://upload.wikimedia.org/wikipedia/commons/4/4c/Gerokreuz_detail_20050903.jpg" TargetMode="External"/><Relationship Id="rId4" Type="http://schemas.openxmlformats.org/officeDocument/2006/relationships/image" Target="../media/image90.jpeg"/></Relationships>
</file>

<file path=ppt/slides/_rels/slide61.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4.xml"/><Relationship Id="rId4" Type="http://schemas.openxmlformats.org/officeDocument/2006/relationships/image" Target="../media/image86.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4.xml"/><Relationship Id="rId4" Type="http://schemas.openxmlformats.org/officeDocument/2006/relationships/image" Target="../media/image9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instructional1.calstatela.edu/bevans/Art101/Art101B-7-EarlyMedieval/index.html" TargetMode="External"/><Relationship Id="rId1" Type="http://schemas.openxmlformats.org/officeDocument/2006/relationships/slideLayout" Target="../slideLayouts/slideLayout5.xml"/><Relationship Id="rId5" Type="http://schemas.openxmlformats.org/officeDocument/2006/relationships/image" Target="../media/image11.gif"/><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hyperlink" Target="http://instructional1.calstatela.edu/bevans/Art101/Art101B-7-EarlyMedieval/index.html"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Early Western Medieval Art</a:t>
            </a:r>
            <a:endParaRPr lang="en-US" dirty="0"/>
          </a:p>
        </p:txBody>
      </p:sp>
      <p:sp>
        <p:nvSpPr>
          <p:cNvPr id="3" name="Subtitle 2"/>
          <p:cNvSpPr>
            <a:spLocks noGrp="1"/>
          </p:cNvSpPr>
          <p:nvPr>
            <p:ph type="subTitle" idx="1"/>
          </p:nvPr>
        </p:nvSpPr>
        <p:spPr>
          <a:xfrm>
            <a:off x="730249" y="4344988"/>
            <a:ext cx="7681913" cy="1446212"/>
          </a:xfrm>
        </p:spPr>
        <p:txBody>
          <a:bodyPr>
            <a:normAutofit/>
          </a:bodyPr>
          <a:lstStyle/>
          <a:p>
            <a:r>
              <a:rPr lang="en-US" dirty="0" smtClean="0"/>
              <a:t>The lecture</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9"/>
            <a:ext cx="8382000" cy="1828193"/>
          </a:xfrm>
        </p:spPr>
        <p:txBody>
          <a:bodyPr/>
          <a:lstStyle/>
          <a:p>
            <a:r>
              <a:rPr lang="en-US" sz="2800" b="1" i="1" dirty="0"/>
              <a:t>Purse Cover </a:t>
            </a:r>
            <a:r>
              <a:rPr lang="en-US" sz="2800" b="1" dirty="0" smtClean="0"/>
              <a:t/>
            </a:r>
            <a:br>
              <a:rPr lang="en-US" sz="2800" b="1" dirty="0" smtClean="0"/>
            </a:br>
            <a:r>
              <a:rPr lang="en-US" sz="2800" b="1" dirty="0" err="1" smtClean="0"/>
              <a:t>Hiberno</a:t>
            </a:r>
            <a:r>
              <a:rPr lang="en-US" sz="2800" b="1" dirty="0" smtClean="0"/>
              <a:t> Saxon</a:t>
            </a:r>
            <a:r>
              <a:rPr lang="en-US" sz="2800" dirty="0"/>
              <a:t/>
            </a:r>
            <a:br>
              <a:rPr lang="en-US" sz="2800" dirty="0"/>
            </a:br>
            <a:r>
              <a:rPr lang="en-US" sz="2800" b="1" dirty="0" smtClean="0"/>
              <a:t>Suffolk</a:t>
            </a:r>
            <a:r>
              <a:rPr lang="en-US" sz="2800" b="1" dirty="0"/>
              <a:t>, England, c. 600 CE </a:t>
            </a:r>
            <a:r>
              <a:rPr lang="en-US" dirty="0"/>
              <a:t/>
            </a:r>
            <a:br>
              <a:rPr lang="en-US" dirty="0"/>
            </a:br>
            <a:endParaRPr lang="en-US" dirty="0"/>
          </a:p>
        </p:txBody>
      </p:sp>
      <p:sp>
        <p:nvSpPr>
          <p:cNvPr id="6" name="Content Placeholder 5"/>
          <p:cNvSpPr>
            <a:spLocks noGrp="1"/>
          </p:cNvSpPr>
          <p:nvPr>
            <p:ph sz="half" idx="1"/>
          </p:nvPr>
        </p:nvSpPr>
        <p:spPr>
          <a:xfrm>
            <a:off x="381000" y="1411552"/>
            <a:ext cx="4114800" cy="4610493"/>
          </a:xfrm>
        </p:spPr>
        <p:txBody>
          <a:bodyPr/>
          <a:lstStyle/>
          <a:p>
            <a:r>
              <a:rPr lang="en-US" dirty="0" smtClean="0"/>
              <a:t>-Abstract portrayal of the human and animal figure</a:t>
            </a:r>
          </a:p>
          <a:p>
            <a:r>
              <a:rPr lang="en-US" dirty="0" smtClean="0"/>
              <a:t>-Lined by linear patterns (interlacing)</a:t>
            </a:r>
          </a:p>
          <a:p>
            <a:r>
              <a:rPr lang="en-US" dirty="0" smtClean="0"/>
              <a:t>-Animals were a favorite subject among artists in the Middle Ages.</a:t>
            </a:r>
          </a:p>
          <a:p>
            <a:r>
              <a:rPr lang="en-US" dirty="0" smtClean="0"/>
              <a:t>-Functional-was the lid to a purse or bag</a:t>
            </a:r>
          </a:p>
          <a:p>
            <a:r>
              <a:rPr lang="en-US" dirty="0" smtClean="0"/>
              <a:t>-Retrieved from the Sutton </a:t>
            </a:r>
            <a:r>
              <a:rPr lang="en-US" dirty="0" err="1" smtClean="0"/>
              <a:t>Hoo</a:t>
            </a:r>
            <a:r>
              <a:rPr lang="en-US" dirty="0" smtClean="0"/>
              <a:t> shipwreck</a:t>
            </a:r>
            <a:endParaRPr lang="en-US" dirty="0"/>
          </a:p>
        </p:txBody>
      </p:sp>
      <p:sp>
        <p:nvSpPr>
          <p:cNvPr id="7" name="Content Placeholder 6"/>
          <p:cNvSpPr>
            <a:spLocks noGrp="1"/>
          </p:cNvSpPr>
          <p:nvPr>
            <p:ph sz="half" idx="2"/>
          </p:nvPr>
        </p:nvSpPr>
        <p:spPr>
          <a:xfrm>
            <a:off x="4648200" y="1411552"/>
            <a:ext cx="4114800" cy="5065447"/>
          </a:xfrm>
        </p:spPr>
        <p:txBody>
          <a:bodyPr/>
          <a:lstStyle/>
          <a:p>
            <a:endParaRPr lang="en-US" dirty="0"/>
          </a:p>
        </p:txBody>
      </p:sp>
      <p:pic>
        <p:nvPicPr>
          <p:cNvPr id="8" name="Picture 4" descr="Purse cover Sutton Hoo"/>
          <p:cNvPicPr>
            <a:picLocks noChangeAspect="1" noChangeArrowheads="1"/>
          </p:cNvPicPr>
          <p:nvPr/>
        </p:nvPicPr>
        <p:blipFill>
          <a:blip r:embed="rId2" cstate="print"/>
          <a:srcRect/>
          <a:stretch>
            <a:fillRect/>
          </a:stretch>
        </p:blipFill>
        <p:spPr bwMode="auto">
          <a:xfrm>
            <a:off x="4388891" y="381000"/>
            <a:ext cx="4602709" cy="2743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teachers.sduhsd.net/ltrupe/ART%20History%20Web/final/chap14Medieval/SH%20Purse%20cover.jpg"/>
          <p:cNvPicPr>
            <a:picLocks noChangeAspect="1" noChangeArrowheads="1"/>
          </p:cNvPicPr>
          <p:nvPr/>
        </p:nvPicPr>
        <p:blipFill>
          <a:blip r:embed="rId2" cstate="print"/>
          <a:srcRect/>
          <a:stretch>
            <a:fillRect/>
          </a:stretch>
        </p:blipFill>
        <p:spPr bwMode="auto">
          <a:xfrm>
            <a:off x="0" y="457200"/>
            <a:ext cx="9094788" cy="4953000"/>
          </a:xfrm>
          <a:prstGeom prst="rect">
            <a:avLst/>
          </a:prstGeom>
          <a:noFill/>
          <a:ln w="9525">
            <a:noFill/>
            <a:miter lim="800000"/>
            <a:headEnd/>
            <a:tailEnd/>
          </a:ln>
        </p:spPr>
      </p:pic>
      <p:pic>
        <p:nvPicPr>
          <p:cNvPr id="3" name="Picture 10" descr="http://www.wuffings.co.uk/MySHPages/SHTreasure/SHWolfMan.jpg"/>
          <p:cNvPicPr>
            <a:picLocks noChangeAspect="1" noChangeArrowheads="1"/>
          </p:cNvPicPr>
          <p:nvPr/>
        </p:nvPicPr>
        <p:blipFill>
          <a:blip r:embed="rId3" cstate="print"/>
          <a:srcRect/>
          <a:stretch>
            <a:fillRect/>
          </a:stretch>
        </p:blipFill>
        <p:spPr bwMode="auto">
          <a:xfrm>
            <a:off x="5233934" y="3505200"/>
            <a:ext cx="3605266" cy="3048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228600" y="152400"/>
            <a:ext cx="8382000" cy="1069975"/>
          </a:xfrm>
          <a:prstGeom prst="rect">
            <a:avLst/>
          </a:prstGeom>
          <a:noFill/>
          <a:ln w="9525">
            <a:noFill/>
            <a:miter lim="800000"/>
            <a:headEnd/>
            <a:tailEnd/>
          </a:ln>
        </p:spPr>
        <p:txBody>
          <a:bodyPr>
            <a:spAutoFit/>
          </a:bodyPr>
          <a:lstStyle/>
          <a:p>
            <a:pPr>
              <a:spcBef>
                <a:spcPct val="50000"/>
              </a:spcBef>
            </a:pPr>
            <a:r>
              <a:rPr lang="en-US" sz="1600" b="1" dirty="0"/>
              <a:t>The importance of Sutton </a:t>
            </a:r>
            <a:r>
              <a:rPr lang="en-US" sz="1600" b="1" dirty="0" err="1"/>
              <a:t>Hoo</a:t>
            </a:r>
            <a:r>
              <a:rPr lang="en-US" sz="1600" b="1" dirty="0"/>
              <a:t> cannot be overstated. From the grave goods we can learn a lot about the pattern of life in this darkest part of the </a:t>
            </a:r>
            <a:r>
              <a:rPr lang="en-US" sz="1600" b="1" dirty="0" smtClean="0"/>
              <a:t>“Dark Ages” </a:t>
            </a:r>
            <a:r>
              <a:rPr lang="en-US" sz="1600" b="1" dirty="0"/>
              <a:t>in Britain. Even the style of the craftsmanship lets us draw conclusions about how strong were Saxon connections with rest of Europe. </a:t>
            </a:r>
          </a:p>
        </p:txBody>
      </p:sp>
      <p:pic>
        <p:nvPicPr>
          <p:cNvPr id="7171" name="Picture 4" descr="©http://www.pitt.edu/~dash/hoo.gif"/>
          <p:cNvPicPr>
            <a:picLocks noChangeAspect="1" noChangeArrowheads="1"/>
          </p:cNvPicPr>
          <p:nvPr/>
        </p:nvPicPr>
        <p:blipFill>
          <a:blip r:embed="rId2" cstate="print"/>
          <a:srcRect/>
          <a:stretch>
            <a:fillRect/>
          </a:stretch>
        </p:blipFill>
        <p:spPr bwMode="auto">
          <a:xfrm>
            <a:off x="304800" y="1295400"/>
            <a:ext cx="3124200" cy="3089275"/>
          </a:xfrm>
          <a:prstGeom prst="rect">
            <a:avLst/>
          </a:prstGeom>
          <a:noFill/>
          <a:ln w="9525">
            <a:noFill/>
            <a:miter lim="800000"/>
            <a:headEnd/>
            <a:tailEnd/>
          </a:ln>
        </p:spPr>
      </p:pic>
      <p:sp>
        <p:nvSpPr>
          <p:cNvPr id="7172" name="Rectangle 5"/>
          <p:cNvSpPr>
            <a:spLocks noChangeArrowheads="1"/>
          </p:cNvSpPr>
          <p:nvPr/>
        </p:nvSpPr>
        <p:spPr bwMode="auto">
          <a:xfrm>
            <a:off x="1166813" y="1371600"/>
            <a:ext cx="9144000" cy="0"/>
          </a:xfrm>
          <a:prstGeom prst="rect">
            <a:avLst/>
          </a:prstGeom>
          <a:noFill/>
          <a:ln w="9525">
            <a:noFill/>
            <a:miter lim="800000"/>
            <a:headEnd/>
            <a:tailEnd/>
          </a:ln>
        </p:spPr>
        <p:txBody>
          <a:bodyPr>
            <a:spAutoFit/>
          </a:bodyPr>
          <a:lstStyle/>
          <a:p>
            <a:endParaRPr lang="en-US"/>
          </a:p>
        </p:txBody>
      </p:sp>
      <p:sp>
        <p:nvSpPr>
          <p:cNvPr id="7173" name="Rectangle 7"/>
          <p:cNvSpPr>
            <a:spLocks noChangeArrowheads="1"/>
          </p:cNvSpPr>
          <p:nvPr/>
        </p:nvSpPr>
        <p:spPr bwMode="auto">
          <a:xfrm>
            <a:off x="2309813" y="1371600"/>
            <a:ext cx="6858000" cy="0"/>
          </a:xfrm>
          <a:prstGeom prst="rect">
            <a:avLst/>
          </a:prstGeom>
          <a:noFill/>
          <a:ln w="9525">
            <a:noFill/>
            <a:miter lim="800000"/>
            <a:headEnd/>
            <a:tailEnd/>
          </a:ln>
        </p:spPr>
        <p:txBody>
          <a:bodyPr>
            <a:spAutoFit/>
          </a:bodyPr>
          <a:lstStyle/>
          <a:p>
            <a:endParaRPr lang="en-US"/>
          </a:p>
        </p:txBody>
      </p:sp>
      <p:pic>
        <p:nvPicPr>
          <p:cNvPr id="7174" name="Picture 13" descr="http://rds.yahoo.com/S=96062883/K=Sutton+Hoo+/v=2/SID=e/l=IVS/SIG=125bbrii8/*-http%3A//jade.ccccd.edu/Andrade/BritLitI2322/images/sutton_hoo.gif"/>
          <p:cNvPicPr>
            <a:picLocks noChangeAspect="1" noChangeArrowheads="1"/>
          </p:cNvPicPr>
          <p:nvPr/>
        </p:nvPicPr>
        <p:blipFill>
          <a:blip r:embed="rId3" cstate="print"/>
          <a:srcRect/>
          <a:stretch>
            <a:fillRect/>
          </a:stretch>
        </p:blipFill>
        <p:spPr bwMode="auto">
          <a:xfrm>
            <a:off x="228600" y="4419600"/>
            <a:ext cx="3048000" cy="2176463"/>
          </a:xfrm>
          <a:prstGeom prst="rect">
            <a:avLst/>
          </a:prstGeom>
          <a:noFill/>
          <a:ln w="9525">
            <a:noFill/>
            <a:miter lim="800000"/>
            <a:headEnd/>
            <a:tailEnd/>
          </a:ln>
        </p:spPr>
      </p:pic>
      <p:pic>
        <p:nvPicPr>
          <p:cNvPr id="7175" name="Picture 17" descr="http://rds.yahoo.com/S=96062883/K=Sutton+Hoo+/v=2/SID=e/l=IVS/SIG=124j2i9jf/*-http%3A//www.earlybritishkingdoms.com/kids/images/sutton_king.gif"/>
          <p:cNvPicPr>
            <a:picLocks noChangeAspect="1" noChangeArrowheads="1"/>
          </p:cNvPicPr>
          <p:nvPr/>
        </p:nvPicPr>
        <p:blipFill>
          <a:blip r:embed="rId4" cstate="print"/>
          <a:srcRect/>
          <a:stretch>
            <a:fillRect/>
          </a:stretch>
        </p:blipFill>
        <p:spPr bwMode="auto">
          <a:xfrm>
            <a:off x="3657600" y="1219200"/>
            <a:ext cx="2460625" cy="4800600"/>
          </a:xfrm>
          <a:prstGeom prst="rect">
            <a:avLst/>
          </a:prstGeom>
          <a:noFill/>
          <a:ln w="9525">
            <a:noFill/>
            <a:miter lim="800000"/>
            <a:headEnd/>
            <a:tailEnd/>
          </a:ln>
        </p:spPr>
      </p:pic>
      <p:pic>
        <p:nvPicPr>
          <p:cNvPr id="7176" name="Picture 19" descr="http://rds.yahoo.com/S=96062883/K=Sutton+Hoo+/v=2/SID=e/l=IVS/SIG=120pb8v3b/*-http%3A//teaching.arts.usyd.edu.au/history/1025/sect3/sh6.jpg"/>
          <p:cNvPicPr>
            <a:picLocks noChangeAspect="1" noChangeArrowheads="1"/>
          </p:cNvPicPr>
          <p:nvPr/>
        </p:nvPicPr>
        <p:blipFill>
          <a:blip r:embed="rId5" cstate="print"/>
          <a:srcRect/>
          <a:stretch>
            <a:fillRect/>
          </a:stretch>
        </p:blipFill>
        <p:spPr bwMode="auto">
          <a:xfrm>
            <a:off x="6553200" y="3581400"/>
            <a:ext cx="2020888" cy="2971800"/>
          </a:xfrm>
          <a:prstGeom prst="rect">
            <a:avLst/>
          </a:prstGeom>
          <a:noFill/>
          <a:ln w="9525">
            <a:noFill/>
            <a:miter lim="800000"/>
            <a:headEnd/>
            <a:tailEnd/>
          </a:ln>
        </p:spPr>
      </p:pic>
      <p:pic>
        <p:nvPicPr>
          <p:cNvPr id="7177" name="Picture 21" descr="http://rds.yahoo.com/S=96062883/K=Sutton+Hoo+/v=2/SID=e/l=IVS/SIG=11c6dqbct/*-http%3A//www.etss.edu/hts/hts2/helmet.gif"/>
          <p:cNvPicPr>
            <a:picLocks noChangeAspect="1" noChangeArrowheads="1"/>
          </p:cNvPicPr>
          <p:nvPr/>
        </p:nvPicPr>
        <p:blipFill>
          <a:blip r:embed="rId6" cstate="print"/>
          <a:srcRect/>
          <a:stretch>
            <a:fillRect/>
          </a:stretch>
        </p:blipFill>
        <p:spPr bwMode="auto">
          <a:xfrm>
            <a:off x="6553200" y="1143000"/>
            <a:ext cx="1811338" cy="2286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Hiberno</a:t>
            </a:r>
            <a:r>
              <a:rPr lang="en-US" dirty="0" smtClean="0"/>
              <a:t>- Saxons aka Insular Art</a:t>
            </a:r>
            <a:endParaRPr lang="en-US" dirty="0"/>
          </a:p>
        </p:txBody>
      </p:sp>
      <p:sp>
        <p:nvSpPr>
          <p:cNvPr id="3" name="Content Placeholder 2"/>
          <p:cNvSpPr>
            <a:spLocks noGrp="1"/>
          </p:cNvSpPr>
          <p:nvPr>
            <p:ph idx="1"/>
          </p:nvPr>
        </p:nvSpPr>
        <p:spPr>
          <a:xfrm>
            <a:off x="381000" y="1412875"/>
            <a:ext cx="8382000" cy="5367623"/>
          </a:xfrm>
        </p:spPr>
        <p:txBody>
          <a:bodyPr/>
          <a:lstStyle/>
          <a:p>
            <a:r>
              <a:rPr lang="en-US" sz="2800" dirty="0" smtClean="0"/>
              <a:t>Produced in the post-Roman history of the British Isles. The term derives from </a:t>
            </a:r>
            <a:r>
              <a:rPr lang="en-US" sz="2800" i="1" dirty="0" err="1" smtClean="0"/>
              <a:t>insula</a:t>
            </a:r>
            <a:r>
              <a:rPr lang="en-US" sz="2800" dirty="0" smtClean="0"/>
              <a:t>, the Latin term for "island"; in this period Britain and Ireland shared a largely common style different from that of the rest of Europe. </a:t>
            </a:r>
          </a:p>
          <a:p>
            <a:r>
              <a:rPr lang="en-US" sz="2800" dirty="0" smtClean="0"/>
              <a:t>Art historians usually group insular art as Early Medieval Western art</a:t>
            </a:r>
          </a:p>
          <a:p>
            <a:r>
              <a:rPr lang="en-US" sz="2800" dirty="0" smtClean="0"/>
              <a:t>Most Insular art originates from the Irish monasticism of Celtic Christianity, or metalwork for the secular elite, and the period begins around 600 AD with the combining of 'Celtic' styles and Anglo-Saxon (English) styles</a:t>
            </a:r>
          </a:p>
          <a:p>
            <a:endParaRPr lang="en-US"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Lindisfarne Gospels</a:t>
            </a:r>
            <a:endParaRPr lang="en-US" dirty="0"/>
          </a:p>
        </p:txBody>
      </p:sp>
      <p:sp>
        <p:nvSpPr>
          <p:cNvPr id="3" name="Text Placeholder 2"/>
          <p:cNvSpPr>
            <a:spLocks noGrp="1"/>
          </p:cNvSpPr>
          <p:nvPr>
            <p:ph type="body" sz="quarter" idx="10"/>
          </p:nvPr>
        </p:nvSpPr>
        <p:spPr>
          <a:xfrm>
            <a:off x="381000" y="914400"/>
            <a:ext cx="4114800" cy="6266331"/>
          </a:xfrm>
        </p:spPr>
        <p:txBody>
          <a:bodyPr/>
          <a:lstStyle/>
          <a:p>
            <a:r>
              <a:rPr lang="en-US" sz="2000" dirty="0" smtClean="0"/>
              <a:t>The Lindisfarne Gospels was created in the early eighth century CE for ceremonial use at the monastery of Lindisfarne in the northeast of England. </a:t>
            </a:r>
          </a:p>
          <a:p>
            <a:r>
              <a:rPr lang="en-US" sz="2000" dirty="0" smtClean="0"/>
              <a:t>The manuscript's main text, which was written out by a single scribe. The Gospels contains 15 elaborate fully decorated pages, featuring ornament of extraordinary intricacy.</a:t>
            </a:r>
          </a:p>
          <a:p>
            <a:r>
              <a:rPr lang="en-US" sz="2000" dirty="0" smtClean="0"/>
              <a:t> Astoundingly complex patterns are plaited and knotted across these pages and intertwined with fanciful birds and animals. </a:t>
            </a:r>
          </a:p>
          <a:p>
            <a:r>
              <a:rPr lang="en-US" sz="2000" dirty="0" smtClean="0"/>
              <a:t>At the start of each of the Gospels is an illustration of its author with his symbol, and throughout the text pages of the manuscript are numerous decorated initials. </a:t>
            </a:r>
          </a:p>
          <a:p>
            <a:endParaRPr lang="en-US" dirty="0"/>
          </a:p>
        </p:txBody>
      </p:sp>
      <p:pic>
        <p:nvPicPr>
          <p:cNvPr id="84994" name="Picture 2" descr="http://www.lessing-photo.com/p3/320105/32010538.jpg"/>
          <p:cNvPicPr>
            <a:picLocks noChangeAspect="1" noChangeArrowheads="1"/>
          </p:cNvPicPr>
          <p:nvPr/>
        </p:nvPicPr>
        <p:blipFill>
          <a:blip r:embed="rId2" cstate="print"/>
          <a:srcRect/>
          <a:stretch>
            <a:fillRect/>
          </a:stretch>
        </p:blipFill>
        <p:spPr bwMode="auto">
          <a:xfrm>
            <a:off x="4758280" y="609600"/>
            <a:ext cx="4385720" cy="5715001"/>
          </a:xfrm>
          <a:prstGeom prst="rect">
            <a:avLst/>
          </a:prstGeom>
          <a:noFill/>
        </p:spPr>
      </p:pic>
      <p:sp>
        <p:nvSpPr>
          <p:cNvPr id="5" name="Rectangle 4"/>
          <p:cNvSpPr/>
          <p:nvPr/>
        </p:nvSpPr>
        <p:spPr>
          <a:xfrm>
            <a:off x="4572000" y="6273225"/>
            <a:ext cx="4572000" cy="584775"/>
          </a:xfrm>
          <a:prstGeom prst="rect">
            <a:avLst/>
          </a:prstGeom>
        </p:spPr>
        <p:txBody>
          <a:bodyPr>
            <a:spAutoFit/>
          </a:bodyPr>
          <a:lstStyle/>
          <a:p>
            <a:r>
              <a:rPr lang="en-US" sz="1600" dirty="0" smtClean="0"/>
              <a:t>Ornamental page from the </a:t>
            </a:r>
            <a:r>
              <a:rPr lang="en-US" sz="1600" u="sng" dirty="0" smtClean="0"/>
              <a:t>Book of Lindisfarne</a:t>
            </a:r>
            <a:r>
              <a:rPr lang="en-US" sz="1600" dirty="0" smtClean="0"/>
              <a:t>,</a:t>
            </a:r>
            <a:br>
              <a:rPr lang="en-US" sz="1600" dirty="0" smtClean="0"/>
            </a:br>
            <a:r>
              <a:rPr lang="en-US" sz="1600" dirty="0" smtClean="0"/>
              <a:t>from Northumberland, England, 700 CE.</a:t>
            </a:r>
            <a:endParaRPr lang="en-US" sz="1600"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1122363"/>
            <a:ext cx="9144000" cy="0"/>
          </a:xfrm>
          <a:prstGeom prst="rect">
            <a:avLst/>
          </a:prstGeom>
          <a:noFill/>
          <a:ln w="9525">
            <a:noFill/>
            <a:miter lim="800000"/>
            <a:headEnd/>
            <a:tailEnd/>
          </a:ln>
        </p:spPr>
        <p:txBody>
          <a:bodyPr>
            <a:spAutoFit/>
          </a:bodyPr>
          <a:lstStyle/>
          <a:p>
            <a:endParaRPr lang="en-US"/>
          </a:p>
        </p:txBody>
      </p:sp>
      <p:pic>
        <p:nvPicPr>
          <p:cNvPr id="15363" name="Picture 4" descr="http://celtdigital.org/Durrow1.jpg"/>
          <p:cNvPicPr>
            <a:picLocks noChangeAspect="1" noChangeArrowheads="1"/>
          </p:cNvPicPr>
          <p:nvPr/>
        </p:nvPicPr>
        <p:blipFill>
          <a:blip r:embed="rId2" cstate="print"/>
          <a:srcRect/>
          <a:stretch>
            <a:fillRect/>
          </a:stretch>
        </p:blipFill>
        <p:spPr bwMode="auto">
          <a:xfrm>
            <a:off x="228600" y="381000"/>
            <a:ext cx="2778125" cy="4572000"/>
          </a:xfrm>
          <a:prstGeom prst="rect">
            <a:avLst/>
          </a:prstGeom>
          <a:noFill/>
          <a:ln w="9525">
            <a:noFill/>
            <a:miter lim="800000"/>
            <a:headEnd/>
            <a:tailEnd/>
          </a:ln>
        </p:spPr>
      </p:pic>
      <p:sp>
        <p:nvSpPr>
          <p:cNvPr id="15364" name="Rectangle 9"/>
          <p:cNvSpPr>
            <a:spLocks noChangeArrowheads="1"/>
          </p:cNvSpPr>
          <p:nvPr/>
        </p:nvSpPr>
        <p:spPr bwMode="auto">
          <a:xfrm>
            <a:off x="0" y="-146050"/>
            <a:ext cx="9144000" cy="0"/>
          </a:xfrm>
          <a:prstGeom prst="rect">
            <a:avLst/>
          </a:prstGeom>
          <a:noFill/>
          <a:ln w="9525">
            <a:noFill/>
            <a:miter lim="800000"/>
            <a:headEnd/>
            <a:tailEnd/>
          </a:ln>
        </p:spPr>
        <p:txBody>
          <a:bodyPr>
            <a:spAutoFit/>
          </a:bodyPr>
          <a:lstStyle/>
          <a:p>
            <a:endParaRPr lang="en-US"/>
          </a:p>
        </p:txBody>
      </p:sp>
      <p:grpSp>
        <p:nvGrpSpPr>
          <p:cNvPr id="2" name="Group 15"/>
          <p:cNvGrpSpPr>
            <a:grpSpLocks/>
          </p:cNvGrpSpPr>
          <p:nvPr/>
        </p:nvGrpSpPr>
        <p:grpSpPr bwMode="auto">
          <a:xfrm>
            <a:off x="-3175" y="-149225"/>
            <a:ext cx="9150350" cy="6910388"/>
            <a:chOff x="-2" y="-2"/>
            <a:chExt cx="5764" cy="4353"/>
          </a:xfrm>
        </p:grpSpPr>
        <p:grpSp>
          <p:nvGrpSpPr>
            <p:cNvPr id="3" name="Group 13"/>
            <p:cNvGrpSpPr>
              <a:grpSpLocks/>
            </p:cNvGrpSpPr>
            <p:nvPr/>
          </p:nvGrpSpPr>
          <p:grpSpPr bwMode="auto">
            <a:xfrm>
              <a:off x="0" y="0"/>
              <a:ext cx="5760" cy="4349"/>
              <a:chOff x="0" y="0"/>
              <a:chExt cx="5760" cy="4349"/>
            </a:xfrm>
          </p:grpSpPr>
          <p:sp>
            <p:nvSpPr>
              <p:cNvPr id="15369" name="Rectangle 10"/>
              <p:cNvSpPr>
                <a:spLocks noChangeArrowheads="1"/>
              </p:cNvSpPr>
              <p:nvPr/>
            </p:nvSpPr>
            <p:spPr bwMode="auto">
              <a:xfrm>
                <a:off x="0" y="0"/>
                <a:ext cx="5760" cy="4349"/>
              </a:xfrm>
              <a:prstGeom prst="rect">
                <a:avLst/>
              </a:prstGeom>
              <a:noFill/>
              <a:ln w="9525">
                <a:noFill/>
                <a:miter lim="800000"/>
                <a:headEnd/>
                <a:tailEnd/>
              </a:ln>
            </p:spPr>
            <p:txBody>
              <a:bodyPr anchor="ctr"/>
              <a:lstStyle/>
              <a:p>
                <a:r>
                  <a:rPr lang="en-US"/>
                  <a:t>  </a:t>
                </a:r>
                <a:r>
                  <a:rPr lang="en-US" sz="44700"/>
                  <a:t> </a:t>
                </a:r>
                <a:r>
                  <a:rPr lang="en-US"/>
                  <a:t>                                                           </a:t>
                </a:r>
              </a:p>
            </p:txBody>
          </p:sp>
          <p:sp>
            <p:nvSpPr>
              <p:cNvPr id="15370" name="Rectangle 12"/>
              <p:cNvSpPr>
                <a:spLocks noChangeArrowheads="1"/>
              </p:cNvSpPr>
              <p:nvPr/>
            </p:nvSpPr>
            <p:spPr bwMode="auto">
              <a:xfrm>
                <a:off x="0" y="0"/>
                <a:ext cx="5760" cy="4349"/>
              </a:xfrm>
              <a:prstGeom prst="rect">
                <a:avLst/>
              </a:prstGeom>
              <a:noFill/>
              <a:ln w="7">
                <a:solidFill>
                  <a:srgbClr val="A0A0A0"/>
                </a:solidFill>
                <a:miter lim="800000"/>
                <a:headEnd/>
                <a:tailEnd/>
              </a:ln>
            </p:spPr>
            <p:txBody>
              <a:bodyPr/>
              <a:lstStyle/>
              <a:p>
                <a:endParaRPr lang="en-US"/>
              </a:p>
            </p:txBody>
          </p:sp>
        </p:grpSp>
        <p:sp>
          <p:nvSpPr>
            <p:cNvPr id="15368" name="Rectangle 14"/>
            <p:cNvSpPr>
              <a:spLocks noChangeArrowheads="1"/>
            </p:cNvSpPr>
            <p:nvPr/>
          </p:nvSpPr>
          <p:spPr bwMode="auto">
            <a:xfrm>
              <a:off x="-2" y="-2"/>
              <a:ext cx="5764" cy="4353"/>
            </a:xfrm>
            <a:prstGeom prst="rect">
              <a:avLst/>
            </a:prstGeom>
            <a:noFill/>
            <a:ln w="7937">
              <a:solidFill>
                <a:srgbClr val="A0A0A0"/>
              </a:solidFill>
              <a:miter lim="800000"/>
              <a:headEnd/>
              <a:tailEnd/>
            </a:ln>
          </p:spPr>
          <p:txBody>
            <a:bodyPr/>
            <a:lstStyle/>
            <a:p>
              <a:endParaRPr lang="en-US"/>
            </a:p>
          </p:txBody>
        </p:sp>
      </p:grpSp>
      <p:pic>
        <p:nvPicPr>
          <p:cNvPr id="15366" name="Picture 17" descr="http://www.geocities.com/SoHo/Studios/1940/gospels/L-lukecarpet.jpg"/>
          <p:cNvPicPr>
            <a:picLocks noChangeAspect="1" noChangeArrowheads="1"/>
          </p:cNvPicPr>
          <p:nvPr/>
        </p:nvPicPr>
        <p:blipFill>
          <a:blip r:embed="rId3" cstate="print"/>
          <a:srcRect/>
          <a:stretch>
            <a:fillRect/>
          </a:stretch>
        </p:blipFill>
        <p:spPr bwMode="auto">
          <a:xfrm>
            <a:off x="3810000" y="304800"/>
            <a:ext cx="5035550" cy="608806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sz="3200" i="1" dirty="0" smtClean="0"/>
              <a:t>St. Matthew from the Lindisfarne Gospels</a:t>
            </a:r>
            <a:br>
              <a:rPr lang="en-US" sz="3200" i="1" dirty="0" smtClean="0"/>
            </a:br>
            <a:r>
              <a:rPr lang="en-US" sz="3200" dirty="0" err="1" smtClean="0"/>
              <a:t>Hiberno</a:t>
            </a:r>
            <a:r>
              <a:rPr lang="en-US" sz="3200" dirty="0" smtClean="0"/>
              <a:t> Saxon</a:t>
            </a:r>
            <a:br>
              <a:rPr lang="en-US" sz="3200" dirty="0" smtClean="0"/>
            </a:br>
            <a:r>
              <a:rPr lang="en-US" sz="3200" dirty="0" smtClean="0"/>
              <a:t>700 CE</a:t>
            </a:r>
            <a:endParaRPr lang="en-US" sz="3200" i="1" dirty="0"/>
          </a:p>
        </p:txBody>
      </p:sp>
      <p:sp>
        <p:nvSpPr>
          <p:cNvPr id="3" name="Content Placeholder 2"/>
          <p:cNvSpPr>
            <a:spLocks noGrp="1"/>
          </p:cNvSpPr>
          <p:nvPr>
            <p:ph sz="half" idx="1"/>
          </p:nvPr>
        </p:nvSpPr>
        <p:spPr>
          <a:xfrm>
            <a:off x="381000" y="1676400"/>
            <a:ext cx="4114800" cy="4628800"/>
          </a:xfrm>
        </p:spPr>
        <p:txBody>
          <a:bodyPr/>
          <a:lstStyle/>
          <a:p>
            <a:r>
              <a:rPr lang="en-US" dirty="0" smtClean="0"/>
              <a:t>-</a:t>
            </a:r>
            <a:r>
              <a:rPr lang="en-US" sz="2000" dirty="0" smtClean="0"/>
              <a:t>St. Mathew is seated on a cushioned bench, book in his lap writing his Book of the NT</a:t>
            </a:r>
          </a:p>
          <a:p>
            <a:r>
              <a:rPr lang="en-US" sz="2000" dirty="0" smtClean="0"/>
              <a:t>-Man behind the curtain may be an inspiration from God, or Christ or Moses</a:t>
            </a:r>
          </a:p>
          <a:p>
            <a:r>
              <a:rPr lang="en-US" sz="2000" dirty="0" smtClean="0"/>
              <a:t>-Matthew’s symbolic angel is above him with the words “image of a man” </a:t>
            </a:r>
          </a:p>
          <a:p>
            <a:r>
              <a:rPr lang="en-US" sz="2000" dirty="0" smtClean="0"/>
              <a:t>- Byzantine influence </a:t>
            </a:r>
          </a:p>
          <a:p>
            <a:r>
              <a:rPr lang="en-US" sz="2000" dirty="0" smtClean="0"/>
              <a:t>Greek words </a:t>
            </a:r>
          </a:p>
          <a:p>
            <a:r>
              <a:rPr lang="en-US" sz="2000" dirty="0" smtClean="0"/>
              <a:t>Angles hands are covered </a:t>
            </a:r>
          </a:p>
          <a:p>
            <a:r>
              <a:rPr lang="en-US" sz="2000" dirty="0" smtClean="0"/>
              <a:t>-flattened soft linear elements </a:t>
            </a:r>
          </a:p>
          <a:p>
            <a:r>
              <a:rPr lang="en-US" sz="2000" dirty="0" smtClean="0"/>
              <a:t>-hard lined drapery</a:t>
            </a:r>
          </a:p>
          <a:p>
            <a:endParaRPr lang="en-US" dirty="0"/>
          </a:p>
        </p:txBody>
      </p:sp>
      <p:sp>
        <p:nvSpPr>
          <p:cNvPr id="4" name="Content Placeholder 3"/>
          <p:cNvSpPr>
            <a:spLocks noGrp="1"/>
          </p:cNvSpPr>
          <p:nvPr>
            <p:ph sz="half" idx="2"/>
          </p:nvPr>
        </p:nvSpPr>
        <p:spPr/>
        <p:txBody>
          <a:bodyPr/>
          <a:lstStyle/>
          <a:p>
            <a:endParaRPr lang="en-US"/>
          </a:p>
        </p:txBody>
      </p:sp>
      <p:pic>
        <p:nvPicPr>
          <p:cNvPr id="5" name="Picture 12" descr="http://catholic-resources.org/Images/Evangelists/Matt-Lindisfarne.gif"/>
          <p:cNvPicPr>
            <a:picLocks noChangeAspect="1" noChangeArrowheads="1"/>
          </p:cNvPicPr>
          <p:nvPr/>
        </p:nvPicPr>
        <p:blipFill>
          <a:blip r:embed="rId2" cstate="print"/>
          <a:srcRect/>
          <a:stretch>
            <a:fillRect/>
          </a:stretch>
        </p:blipFill>
        <p:spPr bwMode="auto">
          <a:xfrm>
            <a:off x="4724400" y="1447800"/>
            <a:ext cx="4095690" cy="5410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 of </a:t>
            </a:r>
            <a:r>
              <a:rPr lang="en-US" dirty="0" err="1" smtClean="0"/>
              <a:t>Kells</a:t>
            </a:r>
            <a:endParaRPr lang="en-US" dirty="0"/>
          </a:p>
        </p:txBody>
      </p:sp>
      <p:sp>
        <p:nvSpPr>
          <p:cNvPr id="3" name="Text Placeholder 2"/>
          <p:cNvSpPr>
            <a:spLocks noGrp="1"/>
          </p:cNvSpPr>
          <p:nvPr>
            <p:ph type="body" sz="quarter" idx="10"/>
          </p:nvPr>
        </p:nvSpPr>
        <p:spPr>
          <a:xfrm>
            <a:off x="152400" y="914400"/>
            <a:ext cx="4495800" cy="7340471"/>
          </a:xfrm>
        </p:spPr>
        <p:txBody>
          <a:bodyPr/>
          <a:lstStyle/>
          <a:p>
            <a:r>
              <a:rPr lang="en-US" sz="1800" dirty="0" smtClean="0">
                <a:effectLst>
                  <a:outerShdw blurRad="38100" dist="38100" dir="2700000" algn="tl">
                    <a:srgbClr val="000000">
                      <a:alpha val="43137"/>
                    </a:srgbClr>
                  </a:outerShdw>
                </a:effectLst>
                <a:cs typeface="Arial" pitchFamily="34" charset="0"/>
              </a:rPr>
              <a:t>contains the four gospels of Mark, Mathew, Luke and John </a:t>
            </a:r>
          </a:p>
          <a:p>
            <a:r>
              <a:rPr lang="en-US" sz="1800" dirty="0" smtClean="0">
                <a:effectLst>
                  <a:outerShdw blurRad="38100" dist="38100" dir="2700000" algn="tl">
                    <a:srgbClr val="000000">
                      <a:alpha val="43137"/>
                    </a:srgbClr>
                  </a:outerShdw>
                </a:effectLst>
                <a:cs typeface="Arial" pitchFamily="34" charset="0"/>
              </a:rPr>
              <a:t>its age and its design, although damaged, allow us a glorious glimpse into the art and style of ancient Ireland. </a:t>
            </a:r>
          </a:p>
          <a:p>
            <a:r>
              <a:rPr lang="en-US" sz="1800" dirty="0" smtClean="0">
                <a:effectLst>
                  <a:outerShdw blurRad="38100" dist="38100" dir="2700000" algn="tl">
                    <a:srgbClr val="000000">
                      <a:alpha val="43137"/>
                    </a:srgbClr>
                  </a:outerShdw>
                </a:effectLst>
                <a:cs typeface="Arial" pitchFamily="34" charset="0"/>
              </a:rPr>
              <a:t>The book is considered a crowning glory of the Celtic art form, and possibly one of the most important treasures of Western Europe. </a:t>
            </a:r>
          </a:p>
          <a:p>
            <a:r>
              <a:rPr lang="en-US" sz="1800" dirty="0" smtClean="0">
                <a:effectLst>
                  <a:outerShdw blurRad="38100" dist="38100" dir="2700000" algn="tl">
                    <a:srgbClr val="000000">
                      <a:alpha val="43137"/>
                    </a:srgbClr>
                  </a:outerShdw>
                </a:effectLst>
              </a:rPr>
              <a:t>Begun on island of Iona, moved to </a:t>
            </a:r>
            <a:r>
              <a:rPr lang="en-US" sz="1800" dirty="0" err="1" smtClean="0">
                <a:effectLst>
                  <a:outerShdw blurRad="38100" dist="38100" dir="2700000" algn="tl">
                    <a:srgbClr val="000000">
                      <a:alpha val="43137"/>
                    </a:srgbClr>
                  </a:outerShdw>
                </a:effectLst>
                <a:cs typeface="Arial" pitchFamily="34" charset="0"/>
              </a:rPr>
              <a:t>Kells</a:t>
            </a:r>
            <a:r>
              <a:rPr lang="en-US" sz="1800" dirty="0" smtClean="0">
                <a:effectLst>
                  <a:outerShdw blurRad="38100" dist="38100" dir="2700000" algn="tl">
                    <a:srgbClr val="000000">
                      <a:alpha val="43137"/>
                    </a:srgbClr>
                  </a:outerShdw>
                </a:effectLst>
                <a:cs typeface="Arial" pitchFamily="34" charset="0"/>
              </a:rPr>
              <a:t> Monastery, County </a:t>
            </a:r>
            <a:r>
              <a:rPr lang="en-US" sz="1800" dirty="0" err="1" smtClean="0">
                <a:effectLst>
                  <a:outerShdw blurRad="38100" dist="38100" dir="2700000" algn="tl">
                    <a:srgbClr val="000000">
                      <a:alpha val="43137"/>
                    </a:srgbClr>
                  </a:outerShdw>
                </a:effectLst>
                <a:cs typeface="Arial" pitchFamily="34" charset="0"/>
              </a:rPr>
              <a:t>Meath</a:t>
            </a:r>
            <a:r>
              <a:rPr lang="en-US" sz="1800" dirty="0" smtClean="0">
                <a:effectLst>
                  <a:outerShdw blurRad="38100" dist="38100" dir="2700000" algn="tl">
                    <a:srgbClr val="000000">
                      <a:alpha val="43137"/>
                    </a:srgbClr>
                  </a:outerShdw>
                </a:effectLst>
                <a:cs typeface="Arial" pitchFamily="34" charset="0"/>
              </a:rPr>
              <a:t>, Ireland in 9</a:t>
            </a:r>
            <a:r>
              <a:rPr lang="en-US" sz="1800" baseline="30000" dirty="0" smtClean="0">
                <a:effectLst>
                  <a:outerShdw blurRad="38100" dist="38100" dir="2700000" algn="tl">
                    <a:srgbClr val="000000">
                      <a:alpha val="43137"/>
                    </a:srgbClr>
                  </a:outerShdw>
                </a:effectLst>
                <a:cs typeface="Arial" pitchFamily="34" charset="0"/>
              </a:rPr>
              <a:t>th</a:t>
            </a:r>
            <a:r>
              <a:rPr lang="en-US" sz="1800" dirty="0" smtClean="0">
                <a:effectLst>
                  <a:outerShdw blurRad="38100" dist="38100" dir="2700000" algn="tl">
                    <a:srgbClr val="000000">
                      <a:alpha val="43137"/>
                    </a:srgbClr>
                  </a:outerShdw>
                </a:effectLst>
                <a:cs typeface="Arial" pitchFamily="34" charset="0"/>
              </a:rPr>
              <a:t> Century.</a:t>
            </a:r>
          </a:p>
          <a:p>
            <a:r>
              <a:rPr lang="en-US" sz="1800" dirty="0" smtClean="0">
                <a:effectLst>
                  <a:outerShdw blurRad="38100" dist="38100" dir="2700000" algn="tl">
                    <a:srgbClr val="000000">
                      <a:alpha val="43137"/>
                    </a:srgbClr>
                  </a:outerShdw>
                </a:effectLst>
                <a:cs typeface="Arial" pitchFamily="34" charset="0"/>
              </a:rPr>
              <a:t>Over the years, approximately 30 of its pages have been lost, the remaining 340 contains the four gospels, a list of Hebrew names, among other things. </a:t>
            </a:r>
          </a:p>
          <a:p>
            <a:r>
              <a:rPr lang="en-US" sz="1800" dirty="0" smtClean="0">
                <a:effectLst>
                  <a:outerShdw blurRad="38100" dist="38100" dir="2700000" algn="tl">
                    <a:srgbClr val="000000">
                      <a:alpha val="43137"/>
                    </a:srgbClr>
                  </a:outerShdw>
                </a:effectLst>
                <a:cs typeface="Arial" pitchFamily="34" charset="0"/>
              </a:rPr>
              <a:t>Took a team of artists working for 30 years to complete.</a:t>
            </a:r>
          </a:p>
          <a:p>
            <a:r>
              <a:rPr lang="en-US" sz="1800" dirty="0" smtClean="0">
                <a:effectLst>
                  <a:outerShdw blurRad="38100" dist="38100" dir="2700000" algn="tl">
                    <a:srgbClr val="000000">
                      <a:alpha val="43137"/>
                    </a:srgbClr>
                  </a:outerShdw>
                </a:effectLst>
                <a:cs typeface="Arial" pitchFamily="34" charset="0"/>
              </a:rPr>
              <a:t>The best pages open the four chapters with illustrations of the saints along with individual pages that depict events in the life of Christ. </a:t>
            </a:r>
          </a:p>
          <a:p>
            <a:endParaRPr lang="en-US" sz="1800" dirty="0" smtClean="0">
              <a:effectLst>
                <a:outerShdw blurRad="38100" dist="38100" dir="2700000" algn="tl">
                  <a:srgbClr val="000000">
                    <a:alpha val="43137"/>
                  </a:srgbClr>
                </a:outerShdw>
              </a:effectLst>
              <a:cs typeface="Arial" pitchFamily="34" charset="0"/>
            </a:endParaRPr>
          </a:p>
          <a:p>
            <a:endParaRPr lang="en-US" sz="1800" dirty="0" smtClean="0">
              <a:effectLst>
                <a:outerShdw blurRad="38100" dist="38100" dir="2700000" algn="tl">
                  <a:srgbClr val="000000">
                    <a:alpha val="43137"/>
                  </a:srgbClr>
                </a:outerShdw>
              </a:effectLst>
              <a:cs typeface="Arial" pitchFamily="34" charset="0"/>
            </a:endParaRPr>
          </a:p>
          <a:p>
            <a:endParaRPr lang="en-US" sz="1800" dirty="0" smtClean="0">
              <a:cs typeface="Arial" pitchFamily="34" charset="0"/>
            </a:endParaRPr>
          </a:p>
          <a:p>
            <a:endParaRPr lang="en-US" sz="1800" dirty="0" smtClean="0">
              <a:cs typeface="Arial" pitchFamily="34" charset="0"/>
            </a:endParaRPr>
          </a:p>
          <a:p>
            <a:endParaRPr lang="en-US" sz="1800" dirty="0"/>
          </a:p>
        </p:txBody>
      </p:sp>
      <p:pic>
        <p:nvPicPr>
          <p:cNvPr id="6" name="Picture 9" descr="http://www.snake.net/people/paul/kells/4evangelists-lg.jpg"/>
          <p:cNvPicPr>
            <a:picLocks noChangeAspect="1" noChangeArrowheads="1"/>
          </p:cNvPicPr>
          <p:nvPr/>
        </p:nvPicPr>
        <p:blipFill>
          <a:blip r:embed="rId2" cstate="print"/>
          <a:srcRect/>
          <a:stretch>
            <a:fillRect/>
          </a:stretch>
        </p:blipFill>
        <p:spPr bwMode="auto">
          <a:xfrm>
            <a:off x="4818285" y="304800"/>
            <a:ext cx="4325715" cy="5486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9"/>
            <a:ext cx="4191000" cy="1370012"/>
          </a:xfrm>
        </p:spPr>
        <p:txBody>
          <a:bodyPr/>
          <a:lstStyle/>
          <a:p>
            <a:r>
              <a:rPr lang="en-US" sz="2800" i="1" dirty="0" smtClean="0"/>
              <a:t>Chi Rho Iota Page</a:t>
            </a:r>
            <a:r>
              <a:rPr lang="en-US" sz="2800" dirty="0" smtClean="0"/>
              <a:t/>
            </a:r>
            <a:br>
              <a:rPr lang="en-US" sz="2800" dirty="0" smtClean="0"/>
            </a:br>
            <a:r>
              <a:rPr lang="en-US" sz="1800" dirty="0" smtClean="0"/>
              <a:t>Book of Matthew from the Book of </a:t>
            </a:r>
            <a:r>
              <a:rPr lang="en-US" sz="1800" dirty="0" err="1" smtClean="0"/>
              <a:t>Kells</a:t>
            </a:r>
            <a:r>
              <a:rPr lang="en-US" sz="2800" dirty="0" smtClean="0"/>
              <a:t/>
            </a:r>
            <a:br>
              <a:rPr lang="en-US" sz="2800" dirty="0" smtClean="0"/>
            </a:br>
            <a:r>
              <a:rPr lang="en-US" sz="2800" dirty="0" err="1" smtClean="0"/>
              <a:t>Hiberno</a:t>
            </a:r>
            <a:r>
              <a:rPr lang="en-US" sz="2800" dirty="0" smtClean="0"/>
              <a:t>-Saxon</a:t>
            </a:r>
            <a:br>
              <a:rPr lang="en-US" sz="2800" dirty="0" smtClean="0"/>
            </a:br>
            <a:r>
              <a:rPr lang="en-US" sz="2800" dirty="0" smtClean="0"/>
              <a:t>800 CE</a:t>
            </a:r>
            <a:br>
              <a:rPr lang="en-US" sz="2800" dirty="0" smtClean="0"/>
            </a:br>
            <a:endParaRPr lang="en-US" sz="2800" dirty="0"/>
          </a:p>
        </p:txBody>
      </p:sp>
      <p:sp>
        <p:nvSpPr>
          <p:cNvPr id="5" name="Content Placeholder 4"/>
          <p:cNvSpPr>
            <a:spLocks noGrp="1"/>
          </p:cNvSpPr>
          <p:nvPr>
            <p:ph sz="half" idx="1"/>
          </p:nvPr>
        </p:nvSpPr>
        <p:spPr>
          <a:xfrm>
            <a:off x="304800" y="1600200"/>
            <a:ext cx="4114800" cy="4401205"/>
          </a:xfrm>
        </p:spPr>
        <p:txBody>
          <a:bodyPr/>
          <a:lstStyle/>
          <a:p>
            <a:r>
              <a:rPr lang="en-US" sz="2000" dirty="0" smtClean="0">
                <a:effectLst>
                  <a:outerShdw blurRad="38100" dist="38100" dir="2700000" algn="tl">
                    <a:srgbClr val="000000">
                      <a:alpha val="43137"/>
                    </a:srgbClr>
                  </a:outerShdw>
                </a:effectLst>
              </a:rPr>
              <a:t>-Was considered to be so beautiful that people thought angels had made it</a:t>
            </a:r>
          </a:p>
          <a:p>
            <a:r>
              <a:rPr lang="en-US" sz="2000" dirty="0" smtClean="0">
                <a:effectLst>
                  <a:outerShdw blurRad="38100" dist="38100" dir="2700000" algn="tl">
                    <a:srgbClr val="000000">
                      <a:alpha val="43137"/>
                    </a:srgbClr>
                  </a:outerShdw>
                </a:effectLst>
              </a:rPr>
              <a:t>-There are faces of angels and Christ interlaced throughout the design.</a:t>
            </a:r>
          </a:p>
          <a:p>
            <a:r>
              <a:rPr lang="en-US" sz="2000" dirty="0" smtClean="0">
                <a:effectLst>
                  <a:outerShdw blurRad="38100" dist="38100" dir="2700000" algn="tl">
                    <a:srgbClr val="000000">
                      <a:alpha val="43137"/>
                    </a:srgbClr>
                  </a:outerShdw>
                </a:effectLst>
              </a:rPr>
              <a:t>-The letters X, P, and I are woven into the design because they are the Greek letters representing Christ's name.</a:t>
            </a:r>
          </a:p>
          <a:p>
            <a:r>
              <a:rPr lang="en-US" sz="2000" dirty="0" smtClean="0">
                <a:effectLst>
                  <a:outerShdw blurRad="38100" dist="38100" dir="2700000" algn="tl">
                    <a:srgbClr val="000000">
                      <a:alpha val="43137"/>
                    </a:srgbClr>
                  </a:outerShdw>
                </a:effectLst>
              </a:rPr>
              <a:t>-one can become lost in the infinity of God, thus removing oneself form sin</a:t>
            </a:r>
          </a:p>
          <a:p>
            <a:r>
              <a:rPr lang="en-US" sz="2000" dirty="0" smtClean="0">
                <a:effectLst>
                  <a:outerShdw blurRad="38100" dist="38100" dir="2700000" algn="tl">
                    <a:srgbClr val="000000">
                      <a:alpha val="43137"/>
                    </a:srgbClr>
                  </a:outerShdw>
                </a:effectLst>
              </a:rPr>
              <a:t>-monks made these as a devotional, cold, intense work=a recreation of the pains of Christ</a:t>
            </a:r>
            <a:endParaRPr lang="en-US" sz="2000" dirty="0">
              <a:effectLst>
                <a:outerShdw blurRad="38100" dist="38100" dir="2700000" algn="tl">
                  <a:srgbClr val="000000">
                    <a:alpha val="43137"/>
                  </a:srgbClr>
                </a:outerShdw>
              </a:effectLst>
            </a:endParaRPr>
          </a:p>
        </p:txBody>
      </p:sp>
      <p:sp>
        <p:nvSpPr>
          <p:cNvPr id="6" name="Content Placeholder 5"/>
          <p:cNvSpPr>
            <a:spLocks noGrp="1"/>
          </p:cNvSpPr>
          <p:nvPr>
            <p:ph sz="half" idx="2"/>
          </p:nvPr>
        </p:nvSpPr>
        <p:spPr/>
        <p:txBody>
          <a:bodyPr/>
          <a:lstStyle/>
          <a:p>
            <a:endParaRPr lang="en-US"/>
          </a:p>
        </p:txBody>
      </p:sp>
      <p:pic>
        <p:nvPicPr>
          <p:cNvPr id="102402" name="Picture 2" descr="http://www.codex99.com/typography/images/manuscript/kells_chi_lg.jpg"/>
          <p:cNvPicPr>
            <a:picLocks noChangeAspect="1" noChangeArrowheads="1"/>
          </p:cNvPicPr>
          <p:nvPr/>
        </p:nvPicPr>
        <p:blipFill>
          <a:blip r:embed="rId2" cstate="print"/>
          <a:srcRect/>
          <a:stretch>
            <a:fillRect/>
          </a:stretch>
        </p:blipFill>
        <p:spPr bwMode="auto">
          <a:xfrm>
            <a:off x="4581525" y="761999"/>
            <a:ext cx="4562475" cy="609600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Monasteries- Very Important </a:t>
            </a:r>
            <a:endParaRPr lang="en-US" dirty="0"/>
          </a:p>
        </p:txBody>
      </p:sp>
      <p:sp>
        <p:nvSpPr>
          <p:cNvPr id="4" name="Content Placeholder 3"/>
          <p:cNvSpPr>
            <a:spLocks noGrp="1"/>
          </p:cNvSpPr>
          <p:nvPr>
            <p:ph sz="half" idx="2"/>
          </p:nvPr>
        </p:nvSpPr>
        <p:spPr>
          <a:xfrm>
            <a:off x="457200" y="1219201"/>
            <a:ext cx="8305800" cy="5124480"/>
          </a:xfrm>
        </p:spPr>
        <p:txBody>
          <a:bodyPr/>
          <a:lstStyle/>
          <a:p>
            <a:r>
              <a:rPr lang="en-US" sz="1800" b="1" dirty="0" smtClean="0">
                <a:effectLst>
                  <a:outerShdw blurRad="38100" dist="38100" dir="2700000" algn="tl">
                    <a:srgbClr val="000000">
                      <a:alpha val="43137"/>
                    </a:srgbClr>
                  </a:outerShdw>
                </a:effectLst>
              </a:rPr>
              <a:t>Monastery</a:t>
            </a:r>
            <a:r>
              <a:rPr lang="en-US" sz="1800" dirty="0" smtClean="0">
                <a:effectLst>
                  <a:outerShdw blurRad="38100" dist="38100" dir="2700000" algn="tl">
                    <a:srgbClr val="000000">
                      <a:alpha val="43137"/>
                    </a:srgbClr>
                  </a:outerShdw>
                </a:effectLst>
              </a:rPr>
              <a:t> is the building, or complex of buildings, comprising the domestic quarters and workplace(s) of monks or nuns.  The monastery generally includes a place reserved for prayer which may be a chapel, church or temple</a:t>
            </a:r>
          </a:p>
          <a:p>
            <a:r>
              <a:rPr lang="en-US" sz="1800" dirty="0" smtClean="0">
                <a:effectLst>
                  <a:outerShdw blurRad="38100" dist="38100" dir="2700000" algn="tl">
                    <a:srgbClr val="000000">
                      <a:alpha val="43137"/>
                    </a:srgbClr>
                  </a:outerShdw>
                </a:effectLst>
              </a:rPr>
              <a:t>The life of prayer and communal living was one of rigorous schedules and self-sacrifice.</a:t>
            </a:r>
          </a:p>
          <a:p>
            <a:r>
              <a:rPr lang="en-US" sz="1800" dirty="0" smtClean="0">
                <a:effectLst>
                  <a:outerShdw blurRad="38100" dist="38100" dir="2700000" algn="tl">
                    <a:srgbClr val="000000">
                      <a:alpha val="43137"/>
                    </a:srgbClr>
                  </a:outerShdw>
                </a:effectLst>
              </a:rPr>
              <a:t> Prayer was their work, and the Office prayers took up much of a monk's waking hours.</a:t>
            </a:r>
          </a:p>
          <a:p>
            <a:r>
              <a:rPr lang="en-US" sz="1800" dirty="0" smtClean="0">
                <a:effectLst>
                  <a:outerShdw blurRad="38100" dist="38100" dir="2700000" algn="tl">
                    <a:srgbClr val="000000">
                      <a:alpha val="43137"/>
                    </a:srgbClr>
                  </a:outerShdw>
                </a:effectLst>
              </a:rPr>
              <a:t> In between prayers, monks were allowed to sit in the cloister and work on their projects of writing, copying, or decorating books. </a:t>
            </a:r>
          </a:p>
          <a:p>
            <a:r>
              <a:rPr lang="en-US" sz="1800" dirty="0" smtClean="0">
                <a:effectLst>
                  <a:outerShdw blurRad="38100" dist="38100" dir="2700000" algn="tl">
                    <a:srgbClr val="000000">
                      <a:alpha val="43137"/>
                    </a:srgbClr>
                  </a:outerShdw>
                </a:effectLst>
              </a:rPr>
              <a:t>These would have been assigned based on a monk's abilities and interests. The non-scholastic types were assigned to physical labor of varying degrees.</a:t>
            </a:r>
          </a:p>
          <a:p>
            <a:r>
              <a:rPr lang="en-US" sz="1800" dirty="0" smtClean="0">
                <a:effectLst>
                  <a:outerShdw blurRad="38100" dist="38100" dir="2700000" algn="tl">
                    <a:srgbClr val="000000">
                      <a:alpha val="43137"/>
                    </a:srgbClr>
                  </a:outerShdw>
                </a:effectLst>
              </a:rPr>
              <a:t>Monasteries were important contributors to the surrounding community. They were centers of intellectual progression and education. They welcomed aspiring priests to come study and learn.</a:t>
            </a:r>
          </a:p>
          <a:p>
            <a:r>
              <a:rPr lang="en-US" sz="1800" dirty="0" smtClean="0">
                <a:effectLst>
                  <a:outerShdw blurRad="38100" dist="38100" dir="2700000" algn="tl">
                    <a:srgbClr val="000000">
                      <a:alpha val="43137"/>
                    </a:srgbClr>
                  </a:outerShdw>
                </a:effectLst>
              </a:rPr>
              <a:t>Since monasteries offered respite for weary pilgrim travelers, monks were obligated also to care for their injuries or emotional needs.</a:t>
            </a:r>
          </a:p>
          <a:p>
            <a:r>
              <a:rPr lang="en-US" sz="1800" dirty="0" smtClean="0">
                <a:effectLst>
                  <a:outerShdw blurRad="38100" dist="38100" dir="2700000" algn="tl">
                    <a:srgbClr val="000000">
                      <a:alpha val="43137"/>
                    </a:srgbClr>
                  </a:outerShdw>
                </a:effectLst>
              </a:rPr>
              <a:t> Over time, lay people started to make pilgrimages </a:t>
            </a:r>
            <a:r>
              <a:rPr lang="en-US" sz="1800" i="1" dirty="0" smtClean="0">
                <a:effectLst>
                  <a:outerShdw blurRad="38100" dist="38100" dir="2700000" algn="tl">
                    <a:srgbClr val="000000">
                      <a:alpha val="43137"/>
                    </a:srgbClr>
                  </a:outerShdw>
                </a:effectLst>
              </a:rPr>
              <a:t>to</a:t>
            </a:r>
            <a:r>
              <a:rPr lang="en-US" sz="1800" dirty="0" smtClean="0">
                <a:effectLst>
                  <a:outerShdw blurRad="38100" dist="38100" dir="2700000" algn="tl">
                    <a:srgbClr val="000000">
                      <a:alpha val="43137"/>
                    </a:srgbClr>
                  </a:outerShdw>
                </a:effectLst>
              </a:rPr>
              <a:t> monasteries instead of just using them as a stop over. By this time, they had sizeable libraries that attracted tourist. Families would donate a son in return for blessings.</a:t>
            </a:r>
            <a:endParaRPr lang="en-US" sz="18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304800"/>
            <a:ext cx="7772400" cy="1470025"/>
          </a:xfrm>
        </p:spPr>
        <p:txBody>
          <a:bodyPr/>
          <a:lstStyle/>
          <a:p>
            <a:r>
              <a:rPr lang="en-US" sz="6000" dirty="0" smtClean="0">
                <a:latin typeface="Charlemagne Std" pitchFamily="50" charset="0"/>
              </a:rPr>
              <a:t>Early Medieval</a:t>
            </a:r>
            <a:endParaRPr lang="en-US" sz="6000" dirty="0" smtClean="0"/>
          </a:p>
        </p:txBody>
      </p:sp>
      <p:pic>
        <p:nvPicPr>
          <p:cNvPr id="3076" name="Picture 10" descr="http://www.freeclipartnow.com/d/16586-1/old-style-tv-set.jpg"/>
          <p:cNvPicPr>
            <a:picLocks noChangeAspect="1" noChangeArrowheads="1"/>
          </p:cNvPicPr>
          <p:nvPr/>
        </p:nvPicPr>
        <p:blipFill>
          <a:blip r:embed="rId2" cstate="print"/>
          <a:srcRect/>
          <a:stretch>
            <a:fillRect/>
          </a:stretch>
        </p:blipFill>
        <p:spPr bwMode="auto">
          <a:xfrm>
            <a:off x="5410200" y="2971800"/>
            <a:ext cx="3352800" cy="3597275"/>
          </a:xfrm>
          <a:prstGeom prst="rect">
            <a:avLst/>
          </a:prstGeom>
          <a:noFill/>
          <a:ln w="9525">
            <a:noFill/>
            <a:miter lim="800000"/>
            <a:headEnd/>
            <a:tailEnd/>
          </a:ln>
        </p:spPr>
      </p:pic>
      <p:sp>
        <p:nvSpPr>
          <p:cNvPr id="3077" name="TextBox 9"/>
          <p:cNvSpPr txBox="1">
            <a:spLocks noChangeArrowheads="1"/>
          </p:cNvSpPr>
          <p:nvPr/>
        </p:nvSpPr>
        <p:spPr bwMode="auto">
          <a:xfrm>
            <a:off x="5638800" y="4038600"/>
            <a:ext cx="2438400" cy="1384300"/>
          </a:xfrm>
          <a:prstGeom prst="rect">
            <a:avLst/>
          </a:prstGeom>
          <a:noFill/>
          <a:ln w="9525">
            <a:noFill/>
            <a:miter lim="800000"/>
            <a:headEnd/>
            <a:tailEnd/>
          </a:ln>
        </p:spPr>
        <p:txBody>
          <a:bodyPr>
            <a:spAutoFit/>
          </a:bodyPr>
          <a:lstStyle/>
          <a:p>
            <a:pPr algn="ctr"/>
            <a:r>
              <a:rPr lang="en-US" sz="2800">
                <a:solidFill>
                  <a:schemeClr val="bg2"/>
                </a:solidFill>
                <a:latin typeface="Calibri" pitchFamily="34" charset="0"/>
              </a:rPr>
              <a:t>TV Networks</a:t>
            </a:r>
          </a:p>
          <a:p>
            <a:pPr algn="ctr"/>
            <a:r>
              <a:rPr lang="en-US" sz="2800">
                <a:solidFill>
                  <a:schemeClr val="bg2"/>
                </a:solidFill>
                <a:latin typeface="Calibri" pitchFamily="34" charset="0"/>
              </a:rPr>
              <a:t>HCO</a:t>
            </a:r>
          </a:p>
        </p:txBody>
      </p:sp>
      <p:sp>
        <p:nvSpPr>
          <p:cNvPr id="6" name="Rectangle 5"/>
          <p:cNvSpPr>
            <a:spLocks noChangeArrowheads="1"/>
          </p:cNvSpPr>
          <p:nvPr/>
        </p:nvSpPr>
        <p:spPr bwMode="auto">
          <a:xfrm>
            <a:off x="304800" y="1905000"/>
            <a:ext cx="7772400" cy="4094163"/>
          </a:xfrm>
          <a:prstGeom prst="rect">
            <a:avLst/>
          </a:prstGeom>
          <a:noFill/>
          <a:ln w="9525">
            <a:noFill/>
            <a:miter lim="800000"/>
            <a:headEnd/>
            <a:tailEnd/>
          </a:ln>
        </p:spPr>
        <p:txBody>
          <a:bodyPr>
            <a:spAutoFit/>
          </a:bodyPr>
          <a:lstStyle/>
          <a:p>
            <a:pPr algn="ctr"/>
            <a:r>
              <a:rPr lang="en-US" sz="3600" dirty="0">
                <a:latin typeface="Bookman Old Style" pitchFamily="18" charset="0"/>
              </a:rPr>
              <a:t>Theme: </a:t>
            </a:r>
            <a:r>
              <a:rPr lang="en-US" sz="3600" dirty="0">
                <a:solidFill>
                  <a:srgbClr val="FF0000"/>
                </a:solidFill>
                <a:latin typeface="Bookman Old Style" pitchFamily="18" charset="0"/>
              </a:rPr>
              <a:t>TV</a:t>
            </a:r>
            <a:r>
              <a:rPr lang="en-US" sz="3600" dirty="0">
                <a:latin typeface="Bookman Old Style" pitchFamily="18" charset="0"/>
              </a:rPr>
              <a:t> Networks—</a:t>
            </a:r>
            <a:r>
              <a:rPr lang="en-US" sz="3600" dirty="0">
                <a:solidFill>
                  <a:srgbClr val="FF0000"/>
                </a:solidFill>
                <a:latin typeface="Bookman Old Style" pitchFamily="18" charset="0"/>
              </a:rPr>
              <a:t>HCO</a:t>
            </a:r>
          </a:p>
          <a:p>
            <a:endParaRPr lang="en-US" sz="2800" dirty="0">
              <a:latin typeface="Bookman Old Style" pitchFamily="18" charset="0"/>
            </a:endParaRPr>
          </a:p>
          <a:p>
            <a:r>
              <a:rPr lang="en-US" sz="2800" dirty="0">
                <a:solidFill>
                  <a:srgbClr val="FF0000"/>
                </a:solidFill>
                <a:latin typeface="Bookman Old Style" pitchFamily="18" charset="0"/>
              </a:rPr>
              <a:t>T</a:t>
            </a:r>
            <a:r>
              <a:rPr lang="en-US" sz="2800" dirty="0">
                <a:latin typeface="Bookman Old Style" pitchFamily="18" charset="0"/>
              </a:rPr>
              <a:t> = Tribes</a:t>
            </a:r>
          </a:p>
          <a:p>
            <a:r>
              <a:rPr lang="en-US" sz="2800" dirty="0">
                <a:solidFill>
                  <a:srgbClr val="FF0000"/>
                </a:solidFill>
                <a:latin typeface="Bookman Old Style" pitchFamily="18" charset="0"/>
              </a:rPr>
              <a:t>V</a:t>
            </a:r>
            <a:r>
              <a:rPr lang="en-US" sz="2800" dirty="0">
                <a:latin typeface="Bookman Old Style" pitchFamily="18" charset="0"/>
              </a:rPr>
              <a:t> = Vikings</a:t>
            </a:r>
          </a:p>
          <a:p>
            <a:endParaRPr lang="en-US" sz="2800" dirty="0">
              <a:latin typeface="Bookman Old Style" pitchFamily="18" charset="0"/>
            </a:endParaRPr>
          </a:p>
          <a:p>
            <a:r>
              <a:rPr lang="en-US" sz="2800" dirty="0">
                <a:latin typeface="Bookman Old Style" pitchFamily="18" charset="0"/>
              </a:rPr>
              <a:t>Networks:</a:t>
            </a:r>
          </a:p>
          <a:p>
            <a:r>
              <a:rPr lang="en-US" sz="2800" dirty="0">
                <a:solidFill>
                  <a:srgbClr val="FF0000"/>
                </a:solidFill>
                <a:latin typeface="Bookman Old Style" pitchFamily="18" charset="0"/>
              </a:rPr>
              <a:t>H</a:t>
            </a:r>
            <a:r>
              <a:rPr lang="en-US" sz="2800" dirty="0">
                <a:latin typeface="Bookman Old Style" pitchFamily="18" charset="0"/>
              </a:rPr>
              <a:t> = </a:t>
            </a:r>
            <a:r>
              <a:rPr lang="en-US" sz="2800" dirty="0" err="1">
                <a:latin typeface="Bookman Old Style" pitchFamily="18" charset="0"/>
              </a:rPr>
              <a:t>Hiberno</a:t>
            </a:r>
            <a:r>
              <a:rPr lang="en-US" sz="2800" dirty="0">
                <a:latin typeface="Bookman Old Style" pitchFamily="18" charset="0"/>
              </a:rPr>
              <a:t> Saxons</a:t>
            </a:r>
          </a:p>
          <a:p>
            <a:r>
              <a:rPr lang="en-US" sz="2800" dirty="0">
                <a:solidFill>
                  <a:srgbClr val="FF0000"/>
                </a:solidFill>
                <a:latin typeface="Bookman Old Style" pitchFamily="18" charset="0"/>
              </a:rPr>
              <a:t>C</a:t>
            </a:r>
            <a:r>
              <a:rPr lang="en-US" sz="2800" dirty="0">
                <a:latin typeface="Bookman Old Style" pitchFamily="18" charset="0"/>
              </a:rPr>
              <a:t> = </a:t>
            </a:r>
            <a:r>
              <a:rPr lang="en-US" sz="2800" dirty="0" smtClean="0">
                <a:latin typeface="Bookman Old Style" pitchFamily="18" charset="0"/>
              </a:rPr>
              <a:t>Carolingians</a:t>
            </a:r>
            <a:endParaRPr lang="en-US" sz="2800" dirty="0">
              <a:latin typeface="Bookman Old Style" pitchFamily="18" charset="0"/>
            </a:endParaRPr>
          </a:p>
          <a:p>
            <a:r>
              <a:rPr lang="en-US" sz="2800" dirty="0">
                <a:solidFill>
                  <a:srgbClr val="FF0000"/>
                </a:solidFill>
                <a:latin typeface="Bookman Old Style" pitchFamily="18" charset="0"/>
              </a:rPr>
              <a:t>O</a:t>
            </a:r>
            <a:r>
              <a:rPr lang="en-US" sz="2800" dirty="0">
                <a:latin typeface="Bookman Old Style" pitchFamily="18" charset="0"/>
              </a:rPr>
              <a:t> = </a:t>
            </a:r>
            <a:r>
              <a:rPr lang="en-US" sz="2800" dirty="0" err="1">
                <a:latin typeface="Bookman Old Style" pitchFamily="18" charset="0"/>
              </a:rPr>
              <a:t>Ottonians</a:t>
            </a:r>
            <a:endParaRPr lang="en-US" sz="2400" dirty="0">
              <a:latin typeface="Bookman Old Style"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anim calcmode="lin" valueType="num">
                                      <p:cBhvr additive="base">
                                        <p:cTn id="43"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a:xfrm>
            <a:off x="457200" y="0"/>
            <a:ext cx="8229600" cy="762000"/>
          </a:xfrm>
        </p:spPr>
        <p:txBody>
          <a:bodyPr/>
          <a:lstStyle/>
          <a:p>
            <a:r>
              <a:rPr lang="en-US" smtClean="0">
                <a:latin typeface="Charlemagne Std" pitchFamily="50" charset="0"/>
              </a:rPr>
              <a:t>Monastic life</a:t>
            </a:r>
          </a:p>
        </p:txBody>
      </p:sp>
      <p:sp>
        <p:nvSpPr>
          <p:cNvPr id="1028" name="Content Placeholder 2"/>
          <p:cNvSpPr>
            <a:spLocks noGrp="1"/>
          </p:cNvSpPr>
          <p:nvPr>
            <p:ph idx="1"/>
          </p:nvPr>
        </p:nvSpPr>
        <p:spPr/>
        <p:txBody>
          <a:bodyPr/>
          <a:lstStyle/>
          <a:p>
            <a:endParaRPr lang="en-US" smtClean="0"/>
          </a:p>
        </p:txBody>
      </p:sp>
    </p:spTree>
    <p:controls>
      <p:control spid="1026" name="ShockwaveFlash1" r:id="rId2" imgW="8685360" imgH="5792760"/>
    </p:controls>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163395"/>
          </a:xfrm>
        </p:spPr>
        <p:txBody>
          <a:bodyPr/>
          <a:lstStyle/>
          <a:p>
            <a:r>
              <a:rPr lang="en-US" sz="2800" i="1" dirty="0" smtClean="0"/>
              <a:t>High Cross of </a:t>
            </a:r>
            <a:r>
              <a:rPr lang="en-US" sz="2800" i="1" dirty="0" err="1" smtClean="0"/>
              <a:t>Muiredach</a:t>
            </a:r>
            <a:r>
              <a:rPr lang="en-US" sz="2800" dirty="0" smtClean="0"/>
              <a:t/>
            </a:r>
            <a:br>
              <a:rPr lang="en-US" sz="2800" dirty="0" smtClean="0"/>
            </a:br>
            <a:r>
              <a:rPr lang="en-US" sz="2800" dirty="0" err="1" smtClean="0"/>
              <a:t>Hiberno</a:t>
            </a:r>
            <a:r>
              <a:rPr lang="en-US" sz="2800" dirty="0" smtClean="0"/>
              <a:t> Saxon</a:t>
            </a:r>
            <a:br>
              <a:rPr lang="en-US" sz="2800" dirty="0" smtClean="0"/>
            </a:br>
            <a:r>
              <a:rPr lang="en-US" sz="2800" dirty="0" smtClean="0"/>
              <a:t>923 CE</a:t>
            </a:r>
            <a:endParaRPr lang="en-US" sz="2800" dirty="0"/>
          </a:p>
        </p:txBody>
      </p:sp>
      <p:sp>
        <p:nvSpPr>
          <p:cNvPr id="3" name="Content Placeholder 2"/>
          <p:cNvSpPr>
            <a:spLocks noGrp="1"/>
          </p:cNvSpPr>
          <p:nvPr>
            <p:ph sz="half" idx="1"/>
          </p:nvPr>
        </p:nvSpPr>
        <p:spPr>
          <a:xfrm>
            <a:off x="381000" y="1411552"/>
            <a:ext cx="4114800" cy="4524315"/>
          </a:xfrm>
        </p:spPr>
        <p:txBody>
          <a:bodyPr/>
          <a:lstStyle/>
          <a:p>
            <a:r>
              <a:rPr lang="en-US" dirty="0" smtClean="0"/>
              <a:t>Known as a Celtic Cross</a:t>
            </a:r>
          </a:p>
          <a:p>
            <a:r>
              <a:rPr lang="en-US" dirty="0" smtClean="0"/>
              <a:t>Found all over Ireland, these were "markers" of Christian territory .</a:t>
            </a:r>
          </a:p>
          <a:p>
            <a:r>
              <a:rPr lang="en-US" dirty="0" smtClean="0"/>
              <a:t>Early crosses used interlace designs.</a:t>
            </a:r>
          </a:p>
          <a:p>
            <a:r>
              <a:rPr lang="en-US" dirty="0" smtClean="0"/>
              <a:t>Later examples such as this tell Christian stories in a flat, airless style, or are covered with all-over pattern.</a:t>
            </a:r>
            <a:endParaRPr lang="en-US" dirty="0"/>
          </a:p>
        </p:txBody>
      </p:sp>
      <p:sp>
        <p:nvSpPr>
          <p:cNvPr id="4" name="Content Placeholder 3"/>
          <p:cNvSpPr>
            <a:spLocks noGrp="1"/>
          </p:cNvSpPr>
          <p:nvPr>
            <p:ph sz="half" idx="2"/>
          </p:nvPr>
        </p:nvSpPr>
        <p:spPr/>
        <p:txBody>
          <a:bodyPr/>
          <a:lstStyle/>
          <a:p>
            <a:endParaRPr lang="en-US"/>
          </a:p>
        </p:txBody>
      </p:sp>
      <p:pic>
        <p:nvPicPr>
          <p:cNvPr id="5" name="Picture 1027" descr="http://www.bluffton.edu/~sullivanm/muiredach/eastwhole.jpg"/>
          <p:cNvPicPr>
            <a:picLocks noChangeAspect="1" noChangeArrowheads="1"/>
          </p:cNvPicPr>
          <p:nvPr/>
        </p:nvPicPr>
        <p:blipFill>
          <a:blip r:embed="rId2" cstate="print"/>
          <a:srcRect/>
          <a:stretch>
            <a:fillRect/>
          </a:stretch>
        </p:blipFill>
        <p:spPr bwMode="auto">
          <a:xfrm>
            <a:off x="5867400" y="1524000"/>
            <a:ext cx="2758285" cy="4800600"/>
          </a:xfrm>
          <a:prstGeom prst="rect">
            <a:avLst/>
          </a:prstGeom>
          <a:noFill/>
          <a:ln w="9525">
            <a:noFill/>
            <a:miter lim="800000"/>
            <a:headEnd/>
            <a:tailEnd/>
          </a:ln>
        </p:spPr>
      </p:pic>
      <p:pic>
        <p:nvPicPr>
          <p:cNvPr id="6" name="Picture 1029" descr="http://ireland.wlu.edu/cross/Muiredach/east/east%20side%20of%20Muiredach%27s%20High%20Cross,%20Monasterboice%20Detail%204%20of.jpg"/>
          <p:cNvPicPr>
            <a:picLocks noChangeAspect="1" noChangeArrowheads="1"/>
          </p:cNvPicPr>
          <p:nvPr/>
        </p:nvPicPr>
        <p:blipFill>
          <a:blip r:embed="rId3" cstate="print"/>
          <a:srcRect/>
          <a:stretch>
            <a:fillRect/>
          </a:stretch>
        </p:blipFill>
        <p:spPr bwMode="auto">
          <a:xfrm>
            <a:off x="6172200" y="2438400"/>
            <a:ext cx="2286000" cy="1714500"/>
          </a:xfrm>
          <a:prstGeom prst="rect">
            <a:avLst/>
          </a:prstGeom>
          <a:noFill/>
          <a:ln w="9525">
            <a:noFill/>
            <a:miter lim="800000"/>
            <a:headEnd/>
            <a:tailEnd/>
          </a:ln>
        </p:spPr>
      </p:pic>
      <p:pic>
        <p:nvPicPr>
          <p:cNvPr id="7" name="Picture 1035" descr="http://ireland.wlu.edu/cross/Muiredach/east/east%20side%20of%20Muiredach%27s%20High%20Cross,%20Monasterboice%20Detail%203%20of.jpg"/>
          <p:cNvPicPr>
            <a:picLocks noChangeAspect="1" noChangeArrowheads="1"/>
          </p:cNvPicPr>
          <p:nvPr/>
        </p:nvPicPr>
        <p:blipFill>
          <a:blip r:embed="rId4" cstate="print"/>
          <a:srcRect/>
          <a:stretch>
            <a:fillRect/>
          </a:stretch>
        </p:blipFill>
        <p:spPr bwMode="auto">
          <a:xfrm>
            <a:off x="6248400" y="266700"/>
            <a:ext cx="2286000" cy="1714500"/>
          </a:xfrm>
          <a:prstGeom prst="rect">
            <a:avLst/>
          </a:prstGeom>
          <a:noFill/>
          <a:ln w="9525">
            <a:noFill/>
            <a:miter lim="800000"/>
            <a:headEnd/>
            <a:tailEnd/>
          </a:ln>
        </p:spPr>
      </p:pic>
      <p:sp>
        <p:nvSpPr>
          <p:cNvPr id="8" name="Text Box 1040"/>
          <p:cNvSpPr txBox="1">
            <a:spLocks noChangeArrowheads="1"/>
          </p:cNvSpPr>
          <p:nvPr/>
        </p:nvSpPr>
        <p:spPr bwMode="auto">
          <a:xfrm>
            <a:off x="6324600" y="2057400"/>
            <a:ext cx="1708609" cy="338554"/>
          </a:xfrm>
          <a:prstGeom prst="rect">
            <a:avLst/>
          </a:prstGeom>
          <a:noFill/>
          <a:ln w="9525">
            <a:noFill/>
            <a:miter lim="800000"/>
            <a:headEnd/>
            <a:tailEnd/>
          </a:ln>
        </p:spPr>
        <p:txBody>
          <a:bodyPr wrap="none">
            <a:spAutoFit/>
          </a:bodyPr>
          <a:lstStyle/>
          <a:p>
            <a:r>
              <a:rPr lang="en-US" sz="1600" dirty="0" smtClean="0"/>
              <a:t>David </a:t>
            </a:r>
            <a:r>
              <a:rPr lang="en-US" sz="1600" dirty="0"/>
              <a:t>and </a:t>
            </a:r>
            <a:r>
              <a:rPr lang="en-US" sz="1600" dirty="0" err="1"/>
              <a:t>Goiliath</a:t>
            </a:r>
            <a:endParaRPr lang="en-US" sz="1600" dirty="0"/>
          </a:p>
        </p:txBody>
      </p:sp>
      <p:sp>
        <p:nvSpPr>
          <p:cNvPr id="9" name="Rectangle 8"/>
          <p:cNvSpPr/>
          <p:nvPr/>
        </p:nvSpPr>
        <p:spPr>
          <a:xfrm>
            <a:off x="6172200" y="4343400"/>
            <a:ext cx="2105000" cy="369332"/>
          </a:xfrm>
          <a:prstGeom prst="rect">
            <a:avLst/>
          </a:prstGeom>
        </p:spPr>
        <p:txBody>
          <a:bodyPr wrap="none">
            <a:spAutoFit/>
          </a:bodyPr>
          <a:lstStyle/>
          <a:p>
            <a:r>
              <a:rPr lang="en-US" dirty="0" smtClean="0"/>
              <a:t>Moses smites water </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fontAlgn="auto">
              <a:spcAft>
                <a:spcPts val="0"/>
              </a:spcAft>
              <a:defRPr/>
            </a:pPr>
            <a:r>
              <a:rPr lang="en-US" dirty="0" err="1" smtClean="0">
                <a:latin typeface="Charlemagne Std" pitchFamily="50" charset="0"/>
              </a:rPr>
              <a:t>Hiberno-saxon</a:t>
            </a:r>
            <a:r>
              <a:rPr lang="en-US" dirty="0" smtClean="0">
                <a:latin typeface="Charlemagne Std" pitchFamily="50" charset="0"/>
              </a:rPr>
              <a:t>/Insular Art</a:t>
            </a:r>
            <a:endParaRPr lang="en-US" dirty="0">
              <a:latin typeface="Charlemagne Std" pitchFamily="50" charset="0"/>
            </a:endParaRPr>
          </a:p>
        </p:txBody>
      </p:sp>
      <p:sp>
        <p:nvSpPr>
          <p:cNvPr id="3" name="Content Placeholder 2"/>
          <p:cNvSpPr>
            <a:spLocks noGrp="1"/>
          </p:cNvSpPr>
          <p:nvPr>
            <p:ph idx="1"/>
          </p:nvPr>
        </p:nvSpPr>
        <p:spPr>
          <a:xfrm>
            <a:off x="0" y="1600200"/>
            <a:ext cx="4648200" cy="2514600"/>
          </a:xfrm>
        </p:spPr>
        <p:txBody>
          <a:bodyPr rtlCol="0">
            <a:normAutofit fontScale="62500" lnSpcReduction="20000"/>
          </a:bodyPr>
          <a:lstStyle/>
          <a:p>
            <a:pPr fontAlgn="auto">
              <a:lnSpc>
                <a:spcPct val="90000"/>
              </a:lnSpc>
              <a:spcAft>
                <a:spcPts val="0"/>
              </a:spcAft>
              <a:buFont typeface="Arial" pitchFamily="34" charset="0"/>
              <a:buChar char="•"/>
              <a:defRPr/>
            </a:pPr>
            <a:r>
              <a:rPr lang="en-US" dirty="0">
                <a:latin typeface="Charlemagne Std" pitchFamily="50" charset="0"/>
              </a:rPr>
              <a:t>Small portable</a:t>
            </a:r>
          </a:p>
          <a:p>
            <a:pPr fontAlgn="auto">
              <a:lnSpc>
                <a:spcPct val="90000"/>
              </a:lnSpc>
              <a:spcAft>
                <a:spcPts val="0"/>
              </a:spcAft>
              <a:buFont typeface="Arial" pitchFamily="34" charset="0"/>
              <a:buChar char="•"/>
              <a:defRPr/>
            </a:pPr>
            <a:r>
              <a:rPr lang="en-US" dirty="0" smtClean="0">
                <a:solidFill>
                  <a:srgbClr val="FF6600"/>
                </a:solidFill>
                <a:latin typeface="Charlemagne Std" pitchFamily="50" charset="0"/>
              </a:rPr>
              <a:t>Zoomorphic/animal </a:t>
            </a:r>
            <a:r>
              <a:rPr lang="en-US" dirty="0">
                <a:solidFill>
                  <a:srgbClr val="FF6600"/>
                </a:solidFill>
                <a:latin typeface="Charlemagne Std" pitchFamily="50" charset="0"/>
              </a:rPr>
              <a:t>style</a:t>
            </a:r>
          </a:p>
          <a:p>
            <a:pPr fontAlgn="auto">
              <a:lnSpc>
                <a:spcPct val="90000"/>
              </a:lnSpc>
              <a:spcAft>
                <a:spcPts val="0"/>
              </a:spcAft>
              <a:buFont typeface="Arial" pitchFamily="34" charset="0"/>
              <a:buChar char="•"/>
              <a:defRPr/>
            </a:pPr>
            <a:r>
              <a:rPr lang="en-US" dirty="0">
                <a:solidFill>
                  <a:srgbClr val="FF6600"/>
                </a:solidFill>
                <a:latin typeface="Charlemagne Std" pitchFamily="50" charset="0"/>
              </a:rPr>
              <a:t>Horror </a:t>
            </a:r>
            <a:r>
              <a:rPr lang="en-US" dirty="0" err="1">
                <a:solidFill>
                  <a:srgbClr val="FF6600"/>
                </a:solidFill>
                <a:latin typeface="Charlemagne Std" pitchFamily="50" charset="0"/>
              </a:rPr>
              <a:t>Vacui</a:t>
            </a:r>
            <a:endParaRPr lang="en-US" dirty="0">
              <a:solidFill>
                <a:srgbClr val="FF6600"/>
              </a:solidFill>
              <a:latin typeface="Charlemagne Std" pitchFamily="50" charset="0"/>
            </a:endParaRPr>
          </a:p>
          <a:p>
            <a:pPr fontAlgn="auto">
              <a:lnSpc>
                <a:spcPct val="90000"/>
              </a:lnSpc>
              <a:spcAft>
                <a:spcPts val="0"/>
              </a:spcAft>
              <a:buFont typeface="Arial" pitchFamily="34" charset="0"/>
              <a:buChar char="•"/>
              <a:defRPr/>
            </a:pPr>
            <a:r>
              <a:rPr lang="en-US" dirty="0">
                <a:latin typeface="Charlemagne Std" pitchFamily="50" charset="0"/>
              </a:rPr>
              <a:t>Christian and Celtic/Germanic traditions</a:t>
            </a:r>
          </a:p>
          <a:p>
            <a:pPr fontAlgn="auto">
              <a:lnSpc>
                <a:spcPct val="90000"/>
              </a:lnSpc>
              <a:spcAft>
                <a:spcPts val="0"/>
              </a:spcAft>
              <a:buFont typeface="Arial" pitchFamily="34" charset="0"/>
              <a:buChar char="•"/>
              <a:defRPr/>
            </a:pPr>
            <a:r>
              <a:rPr lang="en-US" dirty="0">
                <a:latin typeface="Charlemagne Std" pitchFamily="50" charset="0"/>
              </a:rPr>
              <a:t>Illuminated manuscripts</a:t>
            </a:r>
          </a:p>
          <a:p>
            <a:pPr fontAlgn="auto">
              <a:lnSpc>
                <a:spcPct val="90000"/>
              </a:lnSpc>
              <a:spcAft>
                <a:spcPts val="0"/>
              </a:spcAft>
              <a:buFont typeface="Arial" pitchFamily="34" charset="0"/>
              <a:buChar char="•"/>
              <a:defRPr/>
            </a:pPr>
            <a:r>
              <a:rPr lang="en-US" dirty="0">
                <a:latin typeface="Charlemagne Std" pitchFamily="50" charset="0"/>
              </a:rPr>
              <a:t>Monasteries</a:t>
            </a:r>
          </a:p>
          <a:p>
            <a:pPr fontAlgn="auto">
              <a:spcAft>
                <a:spcPts val="0"/>
              </a:spcAft>
              <a:buFont typeface="Arial" pitchFamily="34" charset="0"/>
              <a:buChar char="•"/>
              <a:defRPr/>
            </a:pPr>
            <a:endParaRPr lang="en-US" dirty="0"/>
          </a:p>
        </p:txBody>
      </p:sp>
      <p:pic>
        <p:nvPicPr>
          <p:cNvPr id="4101" name="Picture 6" descr="Picture">
            <a:hlinkClick r:id="rId2"/>
          </p:cNvPr>
          <p:cNvPicPr>
            <a:picLocks noChangeAspect="1" noChangeArrowheads="1"/>
          </p:cNvPicPr>
          <p:nvPr/>
        </p:nvPicPr>
        <p:blipFill>
          <a:blip r:embed="rId3" cstate="print"/>
          <a:srcRect/>
          <a:stretch>
            <a:fillRect/>
          </a:stretch>
        </p:blipFill>
        <p:spPr bwMode="auto">
          <a:xfrm>
            <a:off x="6635750" y="3581400"/>
            <a:ext cx="2508250" cy="3276600"/>
          </a:xfrm>
          <a:prstGeom prst="rect">
            <a:avLst/>
          </a:prstGeom>
          <a:noFill/>
          <a:ln w="9525">
            <a:noFill/>
            <a:miter lim="800000"/>
            <a:headEnd/>
            <a:tailEnd/>
          </a:ln>
        </p:spPr>
      </p:pic>
      <p:pic>
        <p:nvPicPr>
          <p:cNvPr id="4102" name="Picture 7" descr="Picture">
            <a:hlinkClick r:id="rId4"/>
          </p:cNvPr>
          <p:cNvPicPr>
            <a:picLocks noChangeAspect="1" noChangeArrowheads="1"/>
          </p:cNvPicPr>
          <p:nvPr/>
        </p:nvPicPr>
        <p:blipFill>
          <a:blip r:embed="rId5" cstate="print"/>
          <a:srcRect/>
          <a:stretch>
            <a:fillRect/>
          </a:stretch>
        </p:blipFill>
        <p:spPr bwMode="auto">
          <a:xfrm>
            <a:off x="4141788" y="3581400"/>
            <a:ext cx="2411412" cy="3276600"/>
          </a:xfrm>
          <a:prstGeom prst="rect">
            <a:avLst/>
          </a:prstGeom>
          <a:noFill/>
          <a:ln w="9525">
            <a:noFill/>
            <a:miter lim="800000"/>
            <a:headEnd/>
            <a:tailEnd/>
          </a:ln>
        </p:spPr>
      </p:pic>
      <p:pic>
        <p:nvPicPr>
          <p:cNvPr id="4103" name="Picture 4" descr="cross_of_muredach"/>
          <p:cNvPicPr>
            <a:picLocks noChangeAspect="1" noChangeArrowheads="1"/>
          </p:cNvPicPr>
          <p:nvPr/>
        </p:nvPicPr>
        <p:blipFill>
          <a:blip r:embed="rId6" cstate="print"/>
          <a:srcRect/>
          <a:stretch>
            <a:fillRect/>
          </a:stretch>
        </p:blipFill>
        <p:spPr bwMode="auto">
          <a:xfrm>
            <a:off x="1870075" y="4038600"/>
            <a:ext cx="2154238" cy="2667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4267200" cy="1143000"/>
          </a:xfrm>
        </p:spPr>
        <p:txBody>
          <a:bodyPr rtlCol="0">
            <a:normAutofit fontScale="90000"/>
          </a:bodyPr>
          <a:lstStyle/>
          <a:p>
            <a:pPr fontAlgn="auto">
              <a:spcAft>
                <a:spcPts val="0"/>
              </a:spcAft>
              <a:defRPr/>
            </a:pPr>
            <a:r>
              <a:rPr lang="en-US" dirty="0" smtClean="0">
                <a:latin typeface="Charlemagne Std" pitchFamily="50" charset="0"/>
              </a:rPr>
              <a:t>Manuscripts</a:t>
            </a:r>
            <a:endParaRPr lang="en-US" dirty="0">
              <a:latin typeface="Charlemagne Std" pitchFamily="50" charset="0"/>
            </a:endParaRPr>
          </a:p>
        </p:txBody>
      </p:sp>
      <p:sp>
        <p:nvSpPr>
          <p:cNvPr id="3" name="Content Placeholder 2"/>
          <p:cNvSpPr>
            <a:spLocks noGrp="1"/>
          </p:cNvSpPr>
          <p:nvPr>
            <p:ph idx="1"/>
          </p:nvPr>
        </p:nvSpPr>
        <p:spPr>
          <a:xfrm>
            <a:off x="457200" y="1600200"/>
            <a:ext cx="3810000" cy="4525963"/>
          </a:xfrm>
        </p:spPr>
        <p:txBody>
          <a:bodyPr rtlCol="0">
            <a:normAutofit lnSpcReduction="10000"/>
          </a:bodyPr>
          <a:lstStyle/>
          <a:p>
            <a:pPr fontAlgn="auto">
              <a:lnSpc>
                <a:spcPct val="90000"/>
              </a:lnSpc>
              <a:spcAft>
                <a:spcPts val="0"/>
              </a:spcAft>
              <a:buFont typeface="Arial" pitchFamily="34" charset="0"/>
              <a:buChar char="•"/>
              <a:defRPr/>
            </a:pPr>
            <a:r>
              <a:rPr lang="en-US" sz="2400" dirty="0">
                <a:latin typeface="Charlemagne Std" pitchFamily="50" charset="0"/>
              </a:rPr>
              <a:t>Intricate ornamental patterns</a:t>
            </a:r>
          </a:p>
          <a:p>
            <a:pPr fontAlgn="auto">
              <a:lnSpc>
                <a:spcPct val="90000"/>
              </a:lnSpc>
              <a:spcAft>
                <a:spcPts val="0"/>
              </a:spcAft>
              <a:buFont typeface="Arial" pitchFamily="34" charset="0"/>
              <a:buChar char="•"/>
              <a:defRPr/>
            </a:pPr>
            <a:r>
              <a:rPr lang="en-US" sz="2400" dirty="0">
                <a:latin typeface="Charlemagne Std" pitchFamily="50" charset="0"/>
              </a:rPr>
              <a:t>Full pages devoted to pure embellishment</a:t>
            </a:r>
          </a:p>
          <a:p>
            <a:pPr lvl="1" fontAlgn="auto">
              <a:lnSpc>
                <a:spcPct val="90000"/>
              </a:lnSpc>
              <a:spcAft>
                <a:spcPts val="0"/>
              </a:spcAft>
              <a:buFont typeface="Arial" pitchFamily="34" charset="0"/>
              <a:buChar char="–"/>
              <a:defRPr/>
            </a:pPr>
            <a:r>
              <a:rPr lang="en-US" sz="2000" dirty="0">
                <a:latin typeface="Charlemagne Std" pitchFamily="50" charset="0"/>
              </a:rPr>
              <a:t>Carpet pages</a:t>
            </a:r>
          </a:p>
          <a:p>
            <a:pPr lvl="2" fontAlgn="auto">
              <a:lnSpc>
                <a:spcPct val="90000"/>
              </a:lnSpc>
              <a:spcAft>
                <a:spcPts val="0"/>
              </a:spcAft>
              <a:buFont typeface="Arial" pitchFamily="34" charset="0"/>
              <a:buChar char="•"/>
              <a:defRPr/>
            </a:pPr>
            <a:r>
              <a:rPr lang="en-US" sz="1800" dirty="0">
                <a:latin typeface="Charlemagne Std" pitchFamily="50" charset="0"/>
              </a:rPr>
              <a:t>Resemble textiles</a:t>
            </a:r>
          </a:p>
          <a:p>
            <a:pPr lvl="2" fontAlgn="auto">
              <a:lnSpc>
                <a:spcPct val="90000"/>
              </a:lnSpc>
              <a:spcAft>
                <a:spcPts val="0"/>
              </a:spcAft>
              <a:buFont typeface="Arial" pitchFamily="34" charset="0"/>
              <a:buChar char="•"/>
              <a:defRPr/>
            </a:pPr>
            <a:r>
              <a:rPr lang="en-US" sz="1800" dirty="0">
                <a:latin typeface="Charlemagne Std" pitchFamily="50" charset="0"/>
              </a:rPr>
              <a:t>Abstract and zoomorphic form</a:t>
            </a:r>
          </a:p>
          <a:p>
            <a:pPr fontAlgn="auto">
              <a:lnSpc>
                <a:spcPct val="90000"/>
              </a:lnSpc>
              <a:spcAft>
                <a:spcPts val="0"/>
              </a:spcAft>
              <a:buFont typeface="Arial" pitchFamily="34" charset="0"/>
              <a:buChar char="•"/>
              <a:defRPr/>
            </a:pPr>
            <a:r>
              <a:rPr lang="en-US" sz="2400" dirty="0">
                <a:latin typeface="Charlemagne Std" pitchFamily="50" charset="0"/>
              </a:rPr>
              <a:t>Evangelist symbols (ALOE)</a:t>
            </a:r>
          </a:p>
          <a:p>
            <a:pPr fontAlgn="auto">
              <a:lnSpc>
                <a:spcPct val="90000"/>
              </a:lnSpc>
              <a:spcAft>
                <a:spcPts val="0"/>
              </a:spcAft>
              <a:buFont typeface="Arial" pitchFamily="34" charset="0"/>
              <a:buChar char="•"/>
              <a:defRPr/>
            </a:pPr>
            <a:r>
              <a:rPr lang="en-US" sz="2400" dirty="0">
                <a:latin typeface="Charlemagne Std" pitchFamily="50" charset="0"/>
              </a:rPr>
              <a:t>Embellished words</a:t>
            </a:r>
          </a:p>
          <a:p>
            <a:pPr fontAlgn="auto">
              <a:spcAft>
                <a:spcPts val="0"/>
              </a:spcAft>
              <a:buFont typeface="Arial" pitchFamily="34" charset="0"/>
              <a:buChar char="•"/>
              <a:defRPr/>
            </a:pPr>
            <a:endParaRPr lang="en-US" dirty="0"/>
          </a:p>
        </p:txBody>
      </p:sp>
      <p:pic>
        <p:nvPicPr>
          <p:cNvPr id="7172" name="Picture 4" descr="St"/>
          <p:cNvPicPr>
            <a:picLocks noChangeAspect="1" noChangeArrowheads="1"/>
          </p:cNvPicPr>
          <p:nvPr/>
        </p:nvPicPr>
        <p:blipFill>
          <a:blip r:embed="rId2" cstate="print"/>
          <a:srcRect/>
          <a:stretch>
            <a:fillRect/>
          </a:stretch>
        </p:blipFill>
        <p:spPr bwMode="auto">
          <a:xfrm>
            <a:off x="6723063" y="3656013"/>
            <a:ext cx="2420937" cy="3201987"/>
          </a:xfrm>
          <a:prstGeom prst="rect">
            <a:avLst/>
          </a:prstGeom>
          <a:noFill/>
          <a:ln w="9525">
            <a:noFill/>
            <a:miter lim="800000"/>
            <a:headEnd/>
            <a:tailEnd/>
          </a:ln>
        </p:spPr>
      </p:pic>
      <p:pic>
        <p:nvPicPr>
          <p:cNvPr id="7173" name="Picture 10" descr="Picture">
            <a:hlinkClick r:id="rId3"/>
          </p:cNvPr>
          <p:cNvPicPr>
            <a:picLocks noChangeAspect="1" noChangeArrowheads="1"/>
          </p:cNvPicPr>
          <p:nvPr/>
        </p:nvPicPr>
        <p:blipFill>
          <a:blip r:embed="rId4" cstate="print"/>
          <a:srcRect/>
          <a:stretch>
            <a:fillRect/>
          </a:stretch>
        </p:blipFill>
        <p:spPr bwMode="auto">
          <a:xfrm>
            <a:off x="6650038" y="762000"/>
            <a:ext cx="2493962" cy="2971800"/>
          </a:xfrm>
          <a:prstGeom prst="rect">
            <a:avLst/>
          </a:prstGeom>
          <a:noFill/>
          <a:ln w="9525">
            <a:noFill/>
            <a:miter lim="800000"/>
            <a:headEnd/>
            <a:tailEnd/>
          </a:ln>
        </p:spPr>
      </p:pic>
      <p:pic>
        <p:nvPicPr>
          <p:cNvPr id="7174" name="Picture 3" descr="msotw9_temp0"/>
          <p:cNvPicPr>
            <a:picLocks noChangeAspect="1" noChangeArrowheads="1"/>
          </p:cNvPicPr>
          <p:nvPr/>
        </p:nvPicPr>
        <p:blipFill>
          <a:blip r:embed="rId5" cstate="print">
            <a:lum contrast="30000"/>
          </a:blip>
          <a:srcRect/>
          <a:stretch>
            <a:fillRect/>
          </a:stretch>
        </p:blipFill>
        <p:spPr bwMode="auto">
          <a:xfrm>
            <a:off x="4267200" y="3810000"/>
            <a:ext cx="2370138" cy="3048000"/>
          </a:xfrm>
          <a:prstGeom prst="rect">
            <a:avLst/>
          </a:prstGeom>
          <a:noFill/>
          <a:ln w="9525">
            <a:noFill/>
            <a:miter lim="800000"/>
            <a:headEnd/>
            <a:tailEnd/>
          </a:ln>
        </p:spPr>
      </p:pic>
      <p:pic>
        <p:nvPicPr>
          <p:cNvPr id="7175" name="Picture 7" descr="Picture">
            <a:hlinkClick r:id="rId6"/>
          </p:cNvPr>
          <p:cNvPicPr>
            <a:picLocks noChangeAspect="1" noChangeArrowheads="1"/>
          </p:cNvPicPr>
          <p:nvPr/>
        </p:nvPicPr>
        <p:blipFill>
          <a:blip r:embed="rId7" cstate="print"/>
          <a:srcRect/>
          <a:stretch>
            <a:fillRect/>
          </a:stretch>
        </p:blipFill>
        <p:spPr bwMode="auto">
          <a:xfrm>
            <a:off x="4267200" y="609600"/>
            <a:ext cx="2362200" cy="32099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Vikings or Norse Art</a:t>
            </a:r>
            <a:endParaRPr lang="en-US" dirty="0"/>
          </a:p>
        </p:txBody>
      </p:sp>
      <p:sp>
        <p:nvSpPr>
          <p:cNvPr id="3" name="Text Placeholder 2"/>
          <p:cNvSpPr>
            <a:spLocks noGrp="1"/>
          </p:cNvSpPr>
          <p:nvPr>
            <p:ph type="body" sz="quarter" idx="10"/>
          </p:nvPr>
        </p:nvSpPr>
        <p:spPr>
          <a:xfrm>
            <a:off x="381000" y="914400"/>
            <a:ext cx="8382000" cy="5004447"/>
          </a:xfrm>
        </p:spPr>
        <p:txBody>
          <a:bodyPr/>
          <a:lstStyle/>
          <a:p>
            <a:r>
              <a:rPr lang="en-US" sz="2000" b="1" dirty="0" smtClean="0">
                <a:effectLst>
                  <a:outerShdw blurRad="38100" dist="38100" dir="2700000" algn="tl">
                    <a:srgbClr val="000000">
                      <a:alpha val="43137"/>
                    </a:srgbClr>
                  </a:outerShdw>
                </a:effectLst>
              </a:rPr>
              <a:t>Norse art</a:t>
            </a:r>
            <a:r>
              <a:rPr lang="en-US" sz="2000" dirty="0" smtClean="0">
                <a:effectLst>
                  <a:outerShdw blurRad="38100" dist="38100" dir="2700000" algn="tl">
                    <a:srgbClr val="000000">
                      <a:alpha val="43137"/>
                    </a:srgbClr>
                  </a:outerShdw>
                </a:effectLst>
              </a:rPr>
              <a:t> is a blanket term for the artistic styles in Scandinavia during the early Medieval period.</a:t>
            </a:r>
          </a:p>
          <a:p>
            <a:r>
              <a:rPr lang="en-US" sz="2000" dirty="0" smtClean="0">
                <a:effectLst>
                  <a:outerShdw blurRad="38100" dist="38100" dir="2700000" algn="tl">
                    <a:srgbClr val="000000">
                      <a:alpha val="43137"/>
                    </a:srgbClr>
                  </a:outerShdw>
                </a:effectLst>
              </a:rPr>
              <a:t>Viking art has many elements in common with Celtic Art, Romanesque art and East-European.</a:t>
            </a:r>
          </a:p>
          <a:p>
            <a:r>
              <a:rPr lang="en-US" sz="2000" dirty="0" smtClean="0">
                <a:effectLst>
                  <a:outerShdw blurRad="38100" dist="38100" dir="2700000" algn="tl">
                    <a:srgbClr val="000000">
                      <a:alpha val="43137"/>
                    </a:srgbClr>
                  </a:outerShdw>
                </a:effectLst>
              </a:rPr>
              <a:t>Vikings terrorized Europe from 793 to the mid-11th century. </a:t>
            </a:r>
          </a:p>
          <a:p>
            <a:r>
              <a:rPr lang="en-US" sz="2000" dirty="0" smtClean="0">
                <a:effectLst>
                  <a:outerShdw blurRad="38100" dist="38100" dir="2700000" algn="tl">
                    <a:srgbClr val="000000">
                      <a:alpha val="43137"/>
                    </a:srgbClr>
                  </a:outerShdw>
                </a:effectLst>
              </a:rPr>
              <a:t>Known as the pre-Christian traders and pirates of Scandinavian descents, they began to destroy the Christian monastic communities.</a:t>
            </a:r>
          </a:p>
          <a:p>
            <a:r>
              <a:rPr lang="en-US" sz="2000" dirty="0" smtClean="0">
                <a:effectLst>
                  <a:outerShdw blurRad="38100" dist="38100" dir="2700000" algn="tl">
                    <a:srgbClr val="000000">
                      <a:alpha val="43137"/>
                    </a:srgbClr>
                  </a:outerShdw>
                </a:effectLst>
              </a:rPr>
              <a:t>The Vikings used their great ships to invade Europeans coasts, harbors and river settlements on a seasonal basis. Their voyages included heading east from Ireland to Russia, west to Iceland and Greenland and they reached Newfoundland before Christopher Columbus discovered the "New World". </a:t>
            </a:r>
          </a:p>
          <a:p>
            <a:r>
              <a:rPr lang="en-US" sz="2000" dirty="0" smtClean="0">
                <a:effectLst>
                  <a:outerShdw blurRad="38100" dist="38100" dir="2700000" algn="tl">
                    <a:srgbClr val="000000">
                      <a:alpha val="43137"/>
                    </a:srgbClr>
                  </a:outerShdw>
                </a:effectLst>
              </a:rPr>
              <a:t>They created fast and seaworthy </a:t>
            </a:r>
            <a:r>
              <a:rPr lang="en-US" sz="2000" dirty="0" err="1" smtClean="0">
                <a:effectLst>
                  <a:outerShdw blurRad="38100" dist="38100" dir="2700000" algn="tl">
                    <a:srgbClr val="000000">
                      <a:alpha val="43137"/>
                    </a:srgbClr>
                  </a:outerShdw>
                </a:effectLst>
              </a:rPr>
              <a:t>longships</a:t>
            </a:r>
            <a:r>
              <a:rPr lang="en-US" sz="2000" dirty="0" smtClean="0">
                <a:effectLst>
                  <a:outerShdw blurRad="38100" dist="38100" dir="2700000" algn="tl">
                    <a:srgbClr val="000000">
                      <a:alpha val="43137"/>
                    </a:srgbClr>
                  </a:outerShdw>
                </a:effectLst>
              </a:rPr>
              <a:t>. The Vikings had a tailored way of succeeding all their attacks. They did not just hit and run, they colonized all the lands they occupied. This allowed them to grow and govern large areas of Ireland, England, France, Baltic regions and Russia.</a:t>
            </a:r>
          </a:p>
          <a:p>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2.washjeff.edu/users/ltroost/british/map%20of%20Anglo-Saxon%20England.gif"/>
          <p:cNvPicPr>
            <a:picLocks noChangeAspect="1" noChangeArrowheads="1"/>
          </p:cNvPicPr>
          <p:nvPr/>
        </p:nvPicPr>
        <p:blipFill>
          <a:blip r:embed="rId2" cstate="print"/>
          <a:srcRect/>
          <a:stretch>
            <a:fillRect/>
          </a:stretch>
        </p:blipFill>
        <p:spPr bwMode="auto">
          <a:xfrm>
            <a:off x="1981200" y="485775"/>
            <a:ext cx="5105400" cy="5457825"/>
          </a:xfrm>
          <a:prstGeom prst="rect">
            <a:avLst/>
          </a:prstGeom>
          <a:noFill/>
          <a:ln w="9525">
            <a:noFill/>
            <a:miter lim="800000"/>
            <a:headEnd/>
            <a:tailEnd/>
          </a:ln>
        </p:spPr>
      </p:pic>
      <p:pic>
        <p:nvPicPr>
          <p:cNvPr id="56324" name="Picture 4" descr="http://upload.wikimedia.org/wikipedia/commons/a/a7/Vikings-Voyages.png"/>
          <p:cNvPicPr>
            <a:picLocks noChangeAspect="1" noChangeArrowheads="1"/>
          </p:cNvPicPr>
          <p:nvPr/>
        </p:nvPicPr>
        <p:blipFill>
          <a:blip r:embed="rId3" cstate="print"/>
          <a:srcRect/>
          <a:stretch>
            <a:fillRect/>
          </a:stretch>
        </p:blipFill>
        <p:spPr bwMode="auto">
          <a:xfrm>
            <a:off x="123825" y="152400"/>
            <a:ext cx="9020175" cy="6172200"/>
          </a:xfrm>
          <a:prstGeom prst="rect">
            <a:avLst/>
          </a:prstGeom>
          <a:noFill/>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41412"/>
          </a:xfrm>
        </p:spPr>
        <p:txBody>
          <a:bodyPr/>
          <a:lstStyle/>
          <a:p>
            <a:r>
              <a:rPr lang="en-US" sz="2800" b="1" i="1" dirty="0" smtClean="0"/>
              <a:t>Animal </a:t>
            </a:r>
            <a:r>
              <a:rPr lang="en-US" sz="2800" b="1" i="1" dirty="0"/>
              <a:t>Head Post from the Oesberg Ship </a:t>
            </a:r>
            <a:r>
              <a:rPr lang="en-US" sz="2800" b="1" i="1" dirty="0" smtClean="0"/>
              <a:t>Burial </a:t>
            </a:r>
            <a:br>
              <a:rPr lang="en-US" sz="2800" b="1" i="1" dirty="0" smtClean="0"/>
            </a:br>
            <a:r>
              <a:rPr lang="en-US" sz="2800" b="1" dirty="0" smtClean="0"/>
              <a:t>Viking</a:t>
            </a:r>
            <a:r>
              <a:rPr lang="en-US" sz="2800" b="1" i="1" dirty="0"/>
              <a:t/>
            </a:r>
            <a:br>
              <a:rPr lang="en-US" sz="2800" b="1" i="1" dirty="0"/>
            </a:br>
            <a:r>
              <a:rPr lang="en-US" sz="2800" b="1" dirty="0" smtClean="0"/>
              <a:t>c</a:t>
            </a:r>
            <a:r>
              <a:rPr lang="en-US" sz="2800" b="1" dirty="0"/>
              <a:t>. 800 </a:t>
            </a:r>
            <a:r>
              <a:rPr lang="en-US" sz="2800" b="1" dirty="0" smtClean="0"/>
              <a:t>CE</a:t>
            </a:r>
            <a:r>
              <a:rPr lang="en-US" sz="2000" dirty="0"/>
              <a:t/>
            </a:r>
            <a:br>
              <a:rPr lang="en-US" sz="2000" dirty="0"/>
            </a:br>
            <a:endParaRPr lang="en-US" sz="2000" dirty="0"/>
          </a:p>
        </p:txBody>
      </p:sp>
      <p:sp>
        <p:nvSpPr>
          <p:cNvPr id="3" name="Content Placeholder 2"/>
          <p:cNvSpPr>
            <a:spLocks noGrp="1"/>
          </p:cNvSpPr>
          <p:nvPr>
            <p:ph sz="half" idx="1"/>
          </p:nvPr>
        </p:nvSpPr>
        <p:spPr>
          <a:xfrm>
            <a:off x="381000" y="1411553"/>
            <a:ext cx="4114800" cy="4745915"/>
          </a:xfrm>
        </p:spPr>
        <p:txBody>
          <a:bodyPr/>
          <a:lstStyle/>
          <a:p>
            <a:r>
              <a:rPr lang="en-US" dirty="0" smtClean="0"/>
              <a:t>-</a:t>
            </a:r>
            <a:r>
              <a:rPr lang="en-US" sz="2400" dirty="0" smtClean="0"/>
              <a:t>Ship burial was for two highly placed woman in the Viking court </a:t>
            </a:r>
          </a:p>
          <a:p>
            <a:r>
              <a:rPr lang="en-US" sz="2400" dirty="0" smtClean="0"/>
              <a:t>-Snarling mouth, eyes wildly staring </a:t>
            </a:r>
          </a:p>
          <a:p>
            <a:r>
              <a:rPr lang="en-US" sz="2400" dirty="0" smtClean="0"/>
              <a:t>-Head filled with interlaced animal patterns </a:t>
            </a:r>
          </a:p>
          <a:p>
            <a:r>
              <a:rPr lang="en-US" sz="2400" dirty="0" smtClean="0"/>
              <a:t>-Nostrils flaring </a:t>
            </a:r>
          </a:p>
          <a:p>
            <a:r>
              <a:rPr lang="en-US" sz="2400" dirty="0" smtClean="0"/>
              <a:t>-Unknown purpose of the head post, may have been used in a procession of on the prow of a boat</a:t>
            </a:r>
          </a:p>
          <a:p>
            <a:r>
              <a:rPr lang="en-US" sz="2400" dirty="0" smtClean="0"/>
              <a:t>-knotting on the head</a:t>
            </a:r>
            <a:endParaRPr lang="en-US" sz="2400" dirty="0"/>
          </a:p>
        </p:txBody>
      </p:sp>
      <p:sp>
        <p:nvSpPr>
          <p:cNvPr id="4" name="Content Placeholder 3"/>
          <p:cNvSpPr>
            <a:spLocks noGrp="1"/>
          </p:cNvSpPr>
          <p:nvPr>
            <p:ph sz="half" idx="2"/>
          </p:nvPr>
        </p:nvSpPr>
        <p:spPr/>
        <p:txBody>
          <a:bodyPr/>
          <a:lstStyle/>
          <a:p>
            <a:endParaRPr lang="en-US"/>
          </a:p>
        </p:txBody>
      </p:sp>
      <p:pic>
        <p:nvPicPr>
          <p:cNvPr id="5" name="Picture 4" descr="Animal-head post from Oseberg ship burial.  c. 825">
            <a:hlinkClick r:id="rId2"/>
          </p:cNvPr>
          <p:cNvPicPr>
            <a:picLocks noChangeAspect="1" noChangeArrowheads="1"/>
          </p:cNvPicPr>
          <p:nvPr/>
        </p:nvPicPr>
        <p:blipFill>
          <a:blip r:embed="rId3" cstate="print"/>
          <a:srcRect/>
          <a:stretch>
            <a:fillRect/>
          </a:stretch>
        </p:blipFill>
        <p:spPr bwMode="auto">
          <a:xfrm>
            <a:off x="4724400" y="762000"/>
            <a:ext cx="4176650" cy="5867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Picture 4" descr="http://apah.lakegeneva.badger.groupfusion.net/modules/groups/homepagefiles/49961-87537-59470-5.jpg"/>
          <p:cNvPicPr>
            <a:picLocks noChangeAspect="1" noChangeArrowheads="1"/>
          </p:cNvPicPr>
          <p:nvPr/>
        </p:nvPicPr>
        <p:blipFill>
          <a:blip r:embed="rId3" cstate="print"/>
          <a:srcRect/>
          <a:stretch>
            <a:fillRect/>
          </a:stretch>
        </p:blipFill>
        <p:spPr bwMode="auto">
          <a:xfrm>
            <a:off x="4695825" y="381000"/>
            <a:ext cx="4448175" cy="6248400"/>
          </a:xfrm>
          <a:prstGeom prst="rect">
            <a:avLst/>
          </a:prstGeom>
          <a:noFill/>
        </p:spPr>
      </p:pic>
      <p:sp>
        <p:nvSpPr>
          <p:cNvPr id="4098" name="Rectangle 2"/>
          <p:cNvSpPr>
            <a:spLocks noGrp="1" noChangeArrowheads="1"/>
          </p:cNvSpPr>
          <p:nvPr>
            <p:ph type="title"/>
          </p:nvPr>
        </p:nvSpPr>
        <p:spPr>
          <a:xfrm>
            <a:off x="381000" y="230188"/>
            <a:ext cx="8382000" cy="1329595"/>
          </a:xfrm>
        </p:spPr>
        <p:txBody>
          <a:bodyPr/>
          <a:lstStyle/>
          <a:p>
            <a:pPr eaLnBrk="1" hangingPunct="1"/>
            <a:r>
              <a:rPr lang="en-US" sz="2400" i="1" dirty="0" smtClean="0"/>
              <a:t>Wood carved portals of stave church </a:t>
            </a:r>
            <a:r>
              <a:rPr lang="en-US" sz="2400" dirty="0" smtClean="0"/>
              <a:t/>
            </a:r>
            <a:br>
              <a:rPr lang="en-US" sz="2400" dirty="0" smtClean="0"/>
            </a:br>
            <a:r>
              <a:rPr lang="en-US" sz="2400" dirty="0" err="1" smtClean="0"/>
              <a:t>Urnes</a:t>
            </a:r>
            <a:r>
              <a:rPr lang="en-US" sz="2400" dirty="0" smtClean="0"/>
              <a:t>, Norway</a:t>
            </a:r>
            <a:br>
              <a:rPr lang="en-US" sz="2400" dirty="0" smtClean="0"/>
            </a:br>
            <a:r>
              <a:rPr lang="en-US" sz="2400" dirty="0" smtClean="0"/>
              <a:t>Viking Art</a:t>
            </a:r>
            <a:br>
              <a:rPr lang="en-US" sz="2400" dirty="0" smtClean="0"/>
            </a:br>
            <a:r>
              <a:rPr lang="en-US" sz="2400" dirty="0" smtClean="0"/>
              <a:t>1050 CE</a:t>
            </a:r>
          </a:p>
        </p:txBody>
      </p:sp>
      <p:sp>
        <p:nvSpPr>
          <p:cNvPr id="4099" name="Rectangle 3"/>
          <p:cNvSpPr>
            <a:spLocks noGrp="1" noChangeArrowheads="1"/>
          </p:cNvSpPr>
          <p:nvPr>
            <p:ph type="body" idx="1"/>
          </p:nvPr>
        </p:nvSpPr>
        <p:spPr>
          <a:xfrm>
            <a:off x="381000" y="1752600"/>
            <a:ext cx="4343400" cy="3287054"/>
          </a:xfrm>
        </p:spPr>
        <p:txBody>
          <a:bodyPr/>
          <a:lstStyle/>
          <a:p>
            <a:pPr eaLnBrk="1" hangingPunct="1"/>
            <a:r>
              <a:rPr lang="en-US" sz="2400" dirty="0" smtClean="0"/>
              <a:t>By the 11</a:t>
            </a:r>
            <a:r>
              <a:rPr lang="en-US" sz="2400" baseline="30000" dirty="0" smtClean="0"/>
              <a:t>th</a:t>
            </a:r>
            <a:r>
              <a:rPr lang="en-US" sz="2400" dirty="0" smtClean="0"/>
              <a:t> century, most of Scandinavia had converted to Christianity.</a:t>
            </a:r>
          </a:p>
          <a:p>
            <a:pPr eaLnBrk="1" hangingPunct="1"/>
            <a:r>
              <a:rPr lang="en-US" sz="2400" dirty="0" smtClean="0"/>
              <a:t>Staves</a:t>
            </a:r>
          </a:p>
          <a:p>
            <a:pPr eaLnBrk="1" hangingPunct="1"/>
            <a:r>
              <a:rPr lang="en-US" sz="2400" dirty="0" smtClean="0"/>
              <a:t>Much of the church is slightly newer (12</a:t>
            </a:r>
            <a:r>
              <a:rPr lang="en-US" sz="2400" baseline="30000" dirty="0" smtClean="0"/>
              <a:t>th</a:t>
            </a:r>
            <a:r>
              <a:rPr lang="en-US" sz="2400" dirty="0" smtClean="0"/>
              <a:t> Century)</a:t>
            </a:r>
          </a:p>
          <a:p>
            <a:pPr eaLnBrk="1" hangingPunct="1"/>
            <a:r>
              <a:rPr lang="en-US" sz="2400" dirty="0" smtClean="0"/>
              <a:t>Animal forms interlace with plants</a:t>
            </a:r>
          </a:p>
          <a:p>
            <a:pPr eaLnBrk="1" hangingPunct="1"/>
            <a:r>
              <a:rPr lang="en-US" sz="2400" dirty="0" smtClean="0"/>
              <a:t>The culmination of Viking art</a:t>
            </a:r>
          </a:p>
        </p:txBody>
      </p:sp>
      <p:pic>
        <p:nvPicPr>
          <p:cNvPr id="50178" name="Picture 2" descr="http://www.sacred-destinations.com/norway/images/stave-churches/urnes/resized/ext3-cc-niky81.jpg"/>
          <p:cNvPicPr>
            <a:picLocks noChangeAspect="1" noChangeArrowheads="1"/>
          </p:cNvPicPr>
          <p:nvPr/>
        </p:nvPicPr>
        <p:blipFill>
          <a:blip r:embed="rId4" cstate="print"/>
          <a:srcRect/>
          <a:stretch>
            <a:fillRect/>
          </a:stretch>
        </p:blipFill>
        <p:spPr bwMode="auto">
          <a:xfrm>
            <a:off x="4803700" y="152400"/>
            <a:ext cx="4340300" cy="5791200"/>
          </a:xfrm>
          <a:prstGeom prst="rect">
            <a:avLst/>
          </a:prstGeom>
          <a:noFill/>
        </p:spPr>
      </p:pic>
      <p:cxnSp>
        <p:nvCxnSpPr>
          <p:cNvPr id="8" name="Straight Arrow Connector 7"/>
          <p:cNvCxnSpPr/>
          <p:nvPr/>
        </p:nvCxnSpPr>
        <p:spPr>
          <a:xfrm>
            <a:off x="1676400" y="2971800"/>
            <a:ext cx="4876800" cy="20574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50178"/>
                                        </p:tgtEl>
                                      </p:cBhvr>
                                    </p:animEffect>
                                    <p:set>
                                      <p:cBhvr>
                                        <p:cTn id="17" dur="1" fill="hold">
                                          <p:stCondLst>
                                            <p:cond delay="499"/>
                                          </p:stCondLst>
                                        </p:cTn>
                                        <p:tgtEl>
                                          <p:spTgt spid="501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4638"/>
            <a:ext cx="3581400" cy="868362"/>
          </a:xfrm>
        </p:spPr>
        <p:txBody>
          <a:bodyPr/>
          <a:lstStyle/>
          <a:p>
            <a:r>
              <a:rPr lang="en-US" smtClean="0">
                <a:latin typeface="Charlemagne Std" pitchFamily="50" charset="0"/>
              </a:rPr>
              <a:t>Viking</a:t>
            </a:r>
          </a:p>
        </p:txBody>
      </p:sp>
      <p:sp>
        <p:nvSpPr>
          <p:cNvPr id="5123" name="Content Placeholder 2"/>
          <p:cNvSpPr>
            <a:spLocks noGrp="1"/>
          </p:cNvSpPr>
          <p:nvPr>
            <p:ph idx="1"/>
          </p:nvPr>
        </p:nvSpPr>
        <p:spPr>
          <a:xfrm>
            <a:off x="457200" y="1600200"/>
            <a:ext cx="3581400" cy="5269135"/>
          </a:xfrm>
        </p:spPr>
        <p:txBody>
          <a:bodyPr/>
          <a:lstStyle/>
          <a:p>
            <a:r>
              <a:rPr lang="en-US" dirty="0" smtClean="0">
                <a:solidFill>
                  <a:srgbClr val="FF0000"/>
                </a:solidFill>
                <a:latin typeface="Charlemagne Std" pitchFamily="50" charset="0"/>
              </a:rPr>
              <a:t>Animal style</a:t>
            </a:r>
          </a:p>
          <a:p>
            <a:r>
              <a:rPr lang="en-US" dirty="0" smtClean="0">
                <a:latin typeface="Charlemagne Std" pitchFamily="50" charset="0"/>
              </a:rPr>
              <a:t>Status symbol object</a:t>
            </a:r>
          </a:p>
          <a:p>
            <a:r>
              <a:rPr lang="en-US" dirty="0" smtClean="0">
                <a:latin typeface="Charlemagne Std" pitchFamily="50" charset="0"/>
              </a:rPr>
              <a:t>Ship building</a:t>
            </a:r>
          </a:p>
          <a:p>
            <a:r>
              <a:rPr lang="en-US" dirty="0" smtClean="0">
                <a:latin typeface="Charlemagne Std" pitchFamily="50" charset="0"/>
              </a:rPr>
              <a:t>Not Christian until the 11</a:t>
            </a:r>
            <a:r>
              <a:rPr lang="en-US" baseline="30000" dirty="0" smtClean="0">
                <a:latin typeface="Charlemagne Std" pitchFamily="50" charset="0"/>
              </a:rPr>
              <a:t>th</a:t>
            </a:r>
            <a:r>
              <a:rPr lang="en-US" dirty="0" smtClean="0">
                <a:latin typeface="Charlemagne Std" pitchFamily="50" charset="0"/>
              </a:rPr>
              <a:t> Century</a:t>
            </a:r>
          </a:p>
          <a:p>
            <a:endParaRPr lang="en-US" dirty="0" smtClean="0"/>
          </a:p>
        </p:txBody>
      </p:sp>
      <p:pic>
        <p:nvPicPr>
          <p:cNvPr id="5124" name="Picture 5" descr="Animal head post, Norway, buriel ship"/>
          <p:cNvPicPr>
            <a:picLocks noChangeAspect="1" noChangeArrowheads="1"/>
          </p:cNvPicPr>
          <p:nvPr/>
        </p:nvPicPr>
        <p:blipFill>
          <a:blip r:embed="rId2" cstate="print"/>
          <a:srcRect/>
          <a:stretch>
            <a:fillRect/>
          </a:stretch>
        </p:blipFill>
        <p:spPr bwMode="auto">
          <a:xfrm>
            <a:off x="6808788" y="3200400"/>
            <a:ext cx="2076450" cy="3657600"/>
          </a:xfrm>
          <a:prstGeom prst="rect">
            <a:avLst/>
          </a:prstGeom>
          <a:noFill/>
          <a:ln w="9525">
            <a:noFill/>
            <a:miter lim="800000"/>
            <a:headEnd/>
            <a:tailEnd/>
          </a:ln>
        </p:spPr>
      </p:pic>
      <p:pic>
        <p:nvPicPr>
          <p:cNvPr id="5125" name="Picture 4" descr="msotw9_temp0"/>
          <p:cNvPicPr>
            <a:picLocks noChangeAspect="1" noChangeArrowheads="1"/>
          </p:cNvPicPr>
          <p:nvPr/>
        </p:nvPicPr>
        <p:blipFill>
          <a:blip r:embed="rId3" cstate="print">
            <a:lum contrast="42000"/>
          </a:blip>
          <a:srcRect/>
          <a:stretch>
            <a:fillRect/>
          </a:stretch>
        </p:blipFill>
        <p:spPr bwMode="auto">
          <a:xfrm>
            <a:off x="4191000" y="1066800"/>
            <a:ext cx="2743200" cy="2139950"/>
          </a:xfrm>
          <a:prstGeom prst="rect">
            <a:avLst/>
          </a:prstGeom>
          <a:noFill/>
          <a:ln w="9525">
            <a:noFill/>
            <a:miter lim="800000"/>
            <a:headEnd/>
            <a:tailEnd/>
          </a:ln>
        </p:spPr>
      </p:pic>
      <p:pic>
        <p:nvPicPr>
          <p:cNvPr id="5126" name="Picture 6" descr="Stave Church"/>
          <p:cNvPicPr>
            <a:picLocks noChangeAspect="1" noChangeArrowheads="1"/>
          </p:cNvPicPr>
          <p:nvPr/>
        </p:nvPicPr>
        <p:blipFill>
          <a:blip r:embed="rId4" cstate="print"/>
          <a:srcRect/>
          <a:stretch>
            <a:fillRect/>
          </a:stretch>
        </p:blipFill>
        <p:spPr bwMode="auto">
          <a:xfrm>
            <a:off x="4343400" y="3200400"/>
            <a:ext cx="2517775" cy="3681413"/>
          </a:xfrm>
          <a:prstGeom prst="rect">
            <a:avLst/>
          </a:prstGeom>
          <a:noFill/>
          <a:ln w="9525">
            <a:noFill/>
            <a:miter lim="800000"/>
            <a:headEnd/>
            <a:tailEnd/>
          </a:ln>
        </p:spPr>
      </p:pic>
      <p:pic>
        <p:nvPicPr>
          <p:cNvPr id="5127" name="Picture 7" descr="Picture">
            <a:hlinkClick r:id="rId5"/>
          </p:cNvPr>
          <p:cNvPicPr>
            <a:picLocks noChangeAspect="1" noChangeArrowheads="1"/>
          </p:cNvPicPr>
          <p:nvPr/>
        </p:nvPicPr>
        <p:blipFill>
          <a:blip r:embed="rId6" cstate="print"/>
          <a:srcRect/>
          <a:stretch>
            <a:fillRect/>
          </a:stretch>
        </p:blipFill>
        <p:spPr bwMode="auto">
          <a:xfrm>
            <a:off x="6869113" y="0"/>
            <a:ext cx="2274887" cy="3200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Carolingian Art</a:t>
            </a:r>
          </a:p>
        </p:txBody>
      </p:sp>
      <p:sp>
        <p:nvSpPr>
          <p:cNvPr id="4" name="Text Placeholder 3"/>
          <p:cNvSpPr>
            <a:spLocks noGrp="1"/>
          </p:cNvSpPr>
          <p:nvPr>
            <p:ph type="body" sz="quarter" idx="10"/>
          </p:nvPr>
        </p:nvSpPr>
        <p:spPr>
          <a:xfrm>
            <a:off x="381000" y="1411552"/>
            <a:ext cx="8382000" cy="4099584"/>
          </a:xfrm>
        </p:spPr>
        <p:txBody>
          <a:bodyPr/>
          <a:lstStyle/>
          <a:p>
            <a:r>
              <a:rPr lang="en-US" sz="2400" dirty="0" smtClean="0">
                <a:effectLst>
                  <a:outerShdw blurRad="38100" dist="38100" dir="2700000" algn="tl">
                    <a:srgbClr val="000000">
                      <a:alpha val="43137"/>
                    </a:srgbClr>
                  </a:outerShdw>
                </a:effectLst>
              </a:rPr>
              <a:t>Franks settled in France during/after the fall of Rome.</a:t>
            </a:r>
          </a:p>
          <a:p>
            <a:r>
              <a:rPr lang="en-US" sz="2400" dirty="0" smtClean="0">
                <a:effectLst>
                  <a:outerShdw blurRad="38100" dist="38100" dir="2700000" algn="tl">
                    <a:srgbClr val="000000">
                      <a:alpha val="43137"/>
                    </a:srgbClr>
                  </a:outerShdw>
                </a:effectLst>
              </a:rPr>
              <a:t>In 768 CE Charles I was crowned king of the Franks</a:t>
            </a:r>
          </a:p>
          <a:p>
            <a:r>
              <a:rPr lang="en-US" sz="2400" dirty="0" smtClean="0">
                <a:effectLst>
                  <a:outerShdw blurRad="38100" dist="38100" dir="2700000" algn="tl">
                    <a:srgbClr val="000000">
                      <a:alpha val="43137"/>
                    </a:srgbClr>
                  </a:outerShdw>
                </a:effectLst>
              </a:rPr>
              <a:t>He removed the </a:t>
            </a:r>
            <a:r>
              <a:rPr lang="en-US" sz="2400" dirty="0" err="1" smtClean="0">
                <a:effectLst>
                  <a:outerShdw blurRad="38100" dist="38100" dir="2700000" algn="tl">
                    <a:srgbClr val="000000">
                      <a:alpha val="43137"/>
                    </a:srgbClr>
                  </a:outerShdw>
                </a:effectLst>
              </a:rPr>
              <a:t>Lombards</a:t>
            </a:r>
            <a:r>
              <a:rPr lang="en-US" sz="2400" dirty="0" smtClean="0">
                <a:effectLst>
                  <a:outerShdw blurRad="38100" dist="38100" dir="2700000" algn="tl">
                    <a:srgbClr val="000000">
                      <a:alpha val="43137"/>
                    </a:srgbClr>
                  </a:outerShdw>
                </a:effectLst>
              </a:rPr>
              <a:t> from Italy &amp; united most of Western Europe for the first time since Rome fell.</a:t>
            </a:r>
          </a:p>
          <a:p>
            <a:r>
              <a:rPr lang="en-US" sz="2400" dirty="0" smtClean="0">
                <a:effectLst>
                  <a:outerShdw blurRad="38100" dist="38100" dir="2700000" algn="tl">
                    <a:srgbClr val="000000">
                      <a:alpha val="43137"/>
                    </a:srgbClr>
                  </a:outerShdw>
                </a:effectLst>
              </a:rPr>
              <a:t>In 800 CE, was crowned Emperor of Rome by the Pope and claimed to revive the Roman Empire</a:t>
            </a:r>
          </a:p>
          <a:p>
            <a:r>
              <a:rPr lang="en-US" sz="2400" dirty="0" smtClean="0">
                <a:effectLst>
                  <a:outerShdw blurRad="38100" dist="38100" dir="2700000" algn="tl">
                    <a:srgbClr val="000000">
                      <a:alpha val="43137"/>
                    </a:srgbClr>
                  </a:outerShdw>
                </a:effectLst>
              </a:rPr>
              <a:t>Called Charles the Great or Charlemagne (</a:t>
            </a:r>
            <a:r>
              <a:rPr lang="en-US" sz="2400" dirty="0" err="1" smtClean="0">
                <a:effectLst>
                  <a:outerShdw blurRad="38100" dist="38100" dir="2700000" algn="tl">
                    <a:srgbClr val="000000">
                      <a:alpha val="43137"/>
                    </a:srgbClr>
                  </a:outerShdw>
                </a:effectLst>
              </a:rPr>
              <a:t>Carolus</a:t>
            </a:r>
            <a:r>
              <a:rPr lang="en-US" sz="2400" dirty="0" smtClean="0">
                <a:effectLst>
                  <a:outerShdw blurRad="38100" dist="38100" dir="2700000" algn="tl">
                    <a:srgbClr val="000000">
                      <a:alpha val="43137"/>
                    </a:srgbClr>
                  </a:outerShdw>
                </a:effectLst>
              </a:rPr>
              <a:t> Magnus)</a:t>
            </a:r>
          </a:p>
          <a:p>
            <a:r>
              <a:rPr lang="en-US" sz="2400" dirty="0" smtClean="0">
                <a:effectLst>
                  <a:outerShdw blurRad="38100" dist="38100" dir="2700000" algn="tl">
                    <a:srgbClr val="000000">
                      <a:alpha val="43137"/>
                    </a:srgbClr>
                  </a:outerShdw>
                </a:effectLst>
              </a:rPr>
              <a:t>His rule spurred the Carolingian Renaissance, a revival of art, religion, and culture through the medium of the Catholic Church.</a:t>
            </a:r>
          </a:p>
          <a:p>
            <a:r>
              <a:rPr lang="en-US" sz="2400" dirty="0" smtClean="0">
                <a:effectLst>
                  <a:outerShdw blurRad="38100" dist="38100" dir="2700000" algn="tl">
                    <a:srgbClr val="000000">
                      <a:alpha val="43137"/>
                    </a:srgbClr>
                  </a:outerShdw>
                </a:effectLst>
              </a:rPr>
              <a:t>Carolingian Art is the art produced during his reign</a:t>
            </a:r>
            <a:endParaRPr lang="en-US" sz="24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linds(horizontal)">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Welcome to the “Dark Ages”</a:t>
            </a:r>
            <a:endParaRPr lang="en-US" dirty="0"/>
          </a:p>
        </p:txBody>
      </p:sp>
      <p:sp>
        <p:nvSpPr>
          <p:cNvPr id="6" name="Text Placeholder 5"/>
          <p:cNvSpPr>
            <a:spLocks noGrp="1"/>
          </p:cNvSpPr>
          <p:nvPr>
            <p:ph type="body" sz="quarter" idx="10"/>
          </p:nvPr>
        </p:nvSpPr>
        <p:spPr>
          <a:xfrm>
            <a:off x="381000" y="1411553"/>
            <a:ext cx="8382000" cy="2850011"/>
          </a:xfrm>
        </p:spPr>
        <p:txBody>
          <a:bodyPr/>
          <a:lstStyle/>
          <a:p>
            <a:r>
              <a:rPr lang="en-US" dirty="0" smtClean="0"/>
              <a:t>“</a:t>
            </a:r>
            <a:r>
              <a:rPr lang="en-US" dirty="0" smtClean="0">
                <a:effectLst>
                  <a:outerShdw blurRad="38100" dist="38100" dir="2700000" algn="tl">
                    <a:srgbClr val="000000">
                      <a:alpha val="43137"/>
                    </a:srgbClr>
                  </a:outerShdw>
                </a:effectLst>
              </a:rPr>
              <a:t>Dark Ages” is incorrect- the term is Middle Ages and Medieval</a:t>
            </a:r>
          </a:p>
          <a:p>
            <a:r>
              <a:rPr lang="en-US" dirty="0" smtClean="0">
                <a:effectLst>
                  <a:outerShdw blurRad="38100" dist="38100" dir="2700000" algn="tl">
                    <a:srgbClr val="000000">
                      <a:alpha val="43137"/>
                    </a:srgbClr>
                  </a:outerShdw>
                </a:effectLst>
              </a:rPr>
              <a:t>Art historians note the blend of this era of</a:t>
            </a:r>
          </a:p>
          <a:p>
            <a:pPr lvl="1"/>
            <a:r>
              <a:rPr lang="en-US" dirty="0" smtClean="0">
                <a:effectLst>
                  <a:outerShdw blurRad="38100" dist="38100" dir="2700000" algn="tl">
                    <a:srgbClr val="000000">
                      <a:alpha val="43137"/>
                    </a:srgbClr>
                  </a:outerShdw>
                </a:effectLst>
              </a:rPr>
              <a:t>Christian iconography</a:t>
            </a:r>
          </a:p>
          <a:p>
            <a:pPr lvl="1"/>
            <a:r>
              <a:rPr lang="en-US" dirty="0" smtClean="0">
                <a:effectLst>
                  <a:outerShdw blurRad="38100" dist="38100" dir="2700000" algn="tl">
                    <a:srgbClr val="000000">
                      <a:alpha val="43137"/>
                    </a:srgbClr>
                  </a:outerShdw>
                </a:effectLst>
              </a:rPr>
              <a:t>Greco-roman heritage</a:t>
            </a:r>
          </a:p>
          <a:p>
            <a:pPr lvl="1"/>
            <a:r>
              <a:rPr lang="en-US" dirty="0" smtClean="0">
                <a:effectLst>
                  <a:outerShdw blurRad="38100" dist="38100" dir="2700000" algn="tl">
                    <a:srgbClr val="000000">
                      <a:alpha val="43137"/>
                    </a:srgbClr>
                  </a:outerShdw>
                </a:effectLst>
              </a:rPr>
              <a:t>Celtic/Germanic style</a:t>
            </a:r>
          </a:p>
        </p:txBody>
      </p:sp>
      <p:sp>
        <p:nvSpPr>
          <p:cNvPr id="7" name="Text Placeholder 5"/>
          <p:cNvSpPr txBox="1">
            <a:spLocks/>
          </p:cNvSpPr>
          <p:nvPr/>
        </p:nvSpPr>
        <p:spPr>
          <a:xfrm>
            <a:off x="381000" y="4191000"/>
            <a:ext cx="8382000" cy="3231654"/>
          </a:xfrm>
          <a:prstGeom prst="rect">
            <a:avLst/>
          </a:prstGeom>
        </p:spPr>
        <p:txBody>
          <a:bodyPr vert="horz" lIns="0" tIns="0" rIns="0" bIns="0" rtlCol="0">
            <a:spAutoFit/>
          </a:bodyPr>
          <a:lstStyle/>
          <a:p>
            <a:pPr marL="396875" marR="0" lvl="0" indent="-396875" algn="l" defTabSz="914363" rtl="0" eaLnBrk="1" fontAlgn="auto" latinLnBrk="0" hangingPunct="1">
              <a:lnSpc>
                <a:spcPct val="90000"/>
              </a:lnSpc>
              <a:spcBef>
                <a:spcPct val="20000"/>
              </a:spcBef>
              <a:spcAft>
                <a:spcPts val="0"/>
              </a:spcAft>
              <a:buClrTx/>
              <a:buSzTx/>
              <a:buFontTx/>
              <a:buBlip>
                <a:blip r:embed="rId2"/>
              </a:buBlip>
              <a:tabLst/>
              <a:defRPr/>
            </a:pPr>
            <a:r>
              <a:rPr kumimoji="0" lang="en-US" sz="3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These combinations continued to thrive and change resulting the wide diversity of European</a:t>
            </a:r>
            <a:r>
              <a:rPr kumimoji="0" lang="en-US"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nations today.</a:t>
            </a:r>
          </a:p>
          <a:p>
            <a:pPr marL="396875" marR="0" lvl="0" indent="-396875" algn="l" defTabSz="914363" rtl="0" eaLnBrk="1" fontAlgn="auto" latinLnBrk="0" hangingPunct="1">
              <a:lnSpc>
                <a:spcPct val="90000"/>
              </a:lnSpc>
              <a:spcBef>
                <a:spcPct val="20000"/>
              </a:spcBef>
              <a:spcAft>
                <a:spcPts val="0"/>
              </a:spcAft>
              <a:buClrTx/>
              <a:buSzTx/>
              <a:buFontTx/>
              <a:buBlip>
                <a:blip r:embed="rId2"/>
              </a:buBlip>
              <a:tabLst/>
              <a:defRPr/>
            </a:pPr>
            <a:r>
              <a:rPr lang="en-US" sz="3200" baseline="0" dirty="0" smtClean="0">
                <a:effectLst>
                  <a:outerShdw blurRad="38100" dist="38100" dir="2700000" algn="tl">
                    <a:srgbClr val="000000">
                      <a:alpha val="43137"/>
                    </a:srgbClr>
                  </a:outerShdw>
                </a:effectLst>
              </a:rPr>
              <a:t>There</a:t>
            </a:r>
            <a:r>
              <a:rPr lang="en-US" sz="3200" dirty="0" smtClean="0">
                <a:effectLst>
                  <a:outerShdw blurRad="38100" dist="38100" dir="2700000" algn="tl">
                    <a:srgbClr val="000000">
                      <a:alpha val="43137"/>
                    </a:srgbClr>
                  </a:outerShdw>
                </a:effectLst>
              </a:rPr>
              <a:t> was continuous friction between church and state in the West, unlike Islam and Byzantine lands </a:t>
            </a:r>
            <a:endParaRPr kumimoji="0" lang="en-US"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914400" marR="0" lvl="1" indent="-396875" algn="l" defTabSz="914363" rtl="0" eaLnBrk="1" fontAlgn="auto" latinLnBrk="0" hangingPunct="1">
              <a:lnSpc>
                <a:spcPct val="90000"/>
              </a:lnSpc>
              <a:spcBef>
                <a:spcPct val="20000"/>
              </a:spcBef>
              <a:spcAft>
                <a:spcPts val="0"/>
              </a:spcAft>
              <a:buClrTx/>
              <a:buSzTx/>
              <a:buFontTx/>
              <a:buBlip>
                <a:blip r:embed="rId3"/>
              </a:buBlip>
              <a:tabLst/>
              <a:defRPr/>
            </a:pP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1141412"/>
          </a:xfrm>
        </p:spPr>
        <p:txBody>
          <a:bodyPr/>
          <a:lstStyle/>
          <a:p>
            <a:endParaRPr lang="en-US" dirty="0"/>
          </a:p>
        </p:txBody>
      </p:sp>
      <p:sp>
        <p:nvSpPr>
          <p:cNvPr id="6" name="Content Placeholder 5"/>
          <p:cNvSpPr>
            <a:spLocks noGrp="1"/>
          </p:cNvSpPr>
          <p:nvPr>
            <p:ph sz="half" idx="1"/>
          </p:nvPr>
        </p:nvSpPr>
        <p:spPr>
          <a:xfrm>
            <a:off x="381000" y="1411552"/>
            <a:ext cx="4114800" cy="5065447"/>
          </a:xfrm>
        </p:spPr>
        <p:txBody>
          <a:bodyPr/>
          <a:lstStyle/>
          <a:p>
            <a:endParaRPr lang="en-US"/>
          </a:p>
        </p:txBody>
      </p:sp>
      <p:sp>
        <p:nvSpPr>
          <p:cNvPr id="7" name="Content Placeholder 6"/>
          <p:cNvSpPr>
            <a:spLocks noGrp="1"/>
          </p:cNvSpPr>
          <p:nvPr>
            <p:ph sz="half" idx="2"/>
          </p:nvPr>
        </p:nvSpPr>
        <p:spPr>
          <a:xfrm>
            <a:off x="4648200" y="1411552"/>
            <a:ext cx="4114800" cy="5065447"/>
          </a:xfrm>
        </p:spPr>
        <p:txBody>
          <a:bodyPr/>
          <a:lstStyle/>
          <a:p>
            <a:endParaRPr lang="en-US" dirty="0"/>
          </a:p>
        </p:txBody>
      </p:sp>
      <p:pic>
        <p:nvPicPr>
          <p:cNvPr id="67586" name="Picture 2" descr="Europe 840 AD"/>
          <p:cNvPicPr>
            <a:picLocks noChangeAspect="1" noChangeArrowheads="1"/>
          </p:cNvPicPr>
          <p:nvPr/>
        </p:nvPicPr>
        <p:blipFill>
          <a:blip r:embed="rId2" cstate="print"/>
          <a:srcRect/>
          <a:stretch>
            <a:fillRect/>
          </a:stretch>
        </p:blipFill>
        <p:spPr bwMode="auto">
          <a:xfrm>
            <a:off x="304800" y="381000"/>
            <a:ext cx="8004848" cy="5943600"/>
          </a:xfrm>
          <a:prstGeom prst="rect">
            <a:avLst/>
          </a:prstGeom>
          <a:noFill/>
        </p:spPr>
      </p:pic>
      <p:pic>
        <p:nvPicPr>
          <p:cNvPr id="8" name="Picture 2" descr="http://www.memo.fr/Media/MOY_CHA_003_A.jpg"/>
          <p:cNvPicPr>
            <a:picLocks noChangeAspect="1" noChangeArrowheads="1"/>
          </p:cNvPicPr>
          <p:nvPr/>
        </p:nvPicPr>
        <p:blipFill>
          <a:blip r:embed="rId3" cstate="print"/>
          <a:srcRect/>
          <a:stretch>
            <a:fillRect/>
          </a:stretch>
        </p:blipFill>
        <p:spPr bwMode="auto">
          <a:xfrm>
            <a:off x="2514600" y="762000"/>
            <a:ext cx="6013450" cy="56388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81000" y="230188"/>
            <a:ext cx="3886200" cy="830997"/>
          </a:xfrm>
        </p:spPr>
        <p:txBody>
          <a:bodyPr/>
          <a:lstStyle/>
          <a:p>
            <a:pPr eaLnBrk="1" hangingPunct="1"/>
            <a:r>
              <a:rPr lang="en-US" sz="2000" i="1" dirty="0" smtClean="0"/>
              <a:t>Equestrian portrait of Charlemagne(?)</a:t>
            </a:r>
            <a:r>
              <a:rPr lang="en-US" sz="2000" dirty="0" smtClean="0"/>
              <a:t/>
            </a:r>
            <a:br>
              <a:rPr lang="en-US" sz="2000" dirty="0" smtClean="0"/>
            </a:br>
            <a:r>
              <a:rPr lang="en-US" sz="2000" dirty="0" smtClean="0"/>
              <a:t>Carolingian</a:t>
            </a:r>
            <a:br>
              <a:rPr lang="en-US" sz="2000" dirty="0" smtClean="0"/>
            </a:br>
            <a:r>
              <a:rPr lang="en-US" sz="2000" dirty="0" smtClean="0"/>
              <a:t>800 CE</a:t>
            </a:r>
          </a:p>
        </p:txBody>
      </p:sp>
      <p:sp>
        <p:nvSpPr>
          <p:cNvPr id="12291" name="Rectangle 3"/>
          <p:cNvSpPr>
            <a:spLocks noGrp="1" noChangeArrowheads="1"/>
          </p:cNvSpPr>
          <p:nvPr>
            <p:ph type="body" idx="1"/>
          </p:nvPr>
        </p:nvSpPr>
        <p:spPr>
          <a:xfrm>
            <a:off x="381000" y="1412874"/>
            <a:ext cx="3962400" cy="3293209"/>
          </a:xfrm>
        </p:spPr>
        <p:txBody>
          <a:bodyPr/>
          <a:lstStyle/>
          <a:p>
            <a:r>
              <a:rPr lang="en-US" sz="2000" dirty="0" smtClean="0">
                <a:effectLst>
                  <a:outerShdw blurRad="38100" dist="38100" dir="2700000" algn="tl">
                    <a:srgbClr val="000000">
                      <a:alpha val="43137"/>
                    </a:srgbClr>
                  </a:outerShdw>
                </a:effectLst>
              </a:rPr>
              <a:t>Stresses imperial imagery of holding the orb, a symbol of the world in the rider’s hands </a:t>
            </a:r>
          </a:p>
          <a:p>
            <a:r>
              <a:rPr lang="en-US" sz="2000" dirty="0" smtClean="0">
                <a:effectLst>
                  <a:outerShdw blurRad="38100" dist="38100" dir="2700000" algn="tl">
                    <a:srgbClr val="000000">
                      <a:alpha val="43137"/>
                    </a:srgbClr>
                  </a:outerShdw>
                </a:effectLst>
              </a:rPr>
              <a:t>-Influenced by Roman equestrian statues </a:t>
            </a:r>
          </a:p>
          <a:p>
            <a:r>
              <a:rPr lang="en-US" sz="2000" dirty="0" smtClean="0">
                <a:effectLst>
                  <a:outerShdw blurRad="38100" dist="38100" dir="2700000" algn="tl">
                    <a:srgbClr val="000000">
                      <a:alpha val="43137"/>
                    </a:srgbClr>
                  </a:outerShdw>
                </a:effectLst>
              </a:rPr>
              <a:t>-Rider much larger then the horse he sits on </a:t>
            </a:r>
          </a:p>
          <a:p>
            <a:r>
              <a:rPr lang="en-US" sz="2000" dirty="0" smtClean="0">
                <a:effectLst>
                  <a:outerShdw blurRad="38100" dist="38100" dir="2700000" algn="tl">
                    <a:srgbClr val="000000">
                      <a:alpha val="43137"/>
                    </a:srgbClr>
                  </a:outerShdw>
                </a:effectLst>
              </a:rPr>
              <a:t>-Sits bolt upright, with little attention to the natural movement of the horse</a:t>
            </a:r>
          </a:p>
          <a:p>
            <a:r>
              <a:rPr lang="en-US" sz="2000" dirty="0" smtClean="0">
                <a:effectLst>
                  <a:outerShdw blurRad="38100" dist="38100" dir="2700000" algn="tl">
                    <a:srgbClr val="000000">
                      <a:alpha val="43137"/>
                    </a:srgbClr>
                  </a:outerShdw>
                </a:effectLst>
              </a:rPr>
              <a:t>- ref (Marcus Aurelius)</a:t>
            </a:r>
          </a:p>
        </p:txBody>
      </p:sp>
      <p:pic>
        <p:nvPicPr>
          <p:cNvPr id="12293" name="Picture 6" descr="Equestrian Portrait of Charlemagne (?).  early 9th century">
            <a:hlinkClick r:id="rId3"/>
          </p:cNvPr>
          <p:cNvPicPr>
            <a:picLocks noChangeAspect="1" noChangeArrowheads="1"/>
          </p:cNvPicPr>
          <p:nvPr/>
        </p:nvPicPr>
        <p:blipFill>
          <a:blip r:embed="rId4" cstate="print"/>
          <a:srcRect/>
          <a:stretch>
            <a:fillRect/>
          </a:stretch>
        </p:blipFill>
        <p:spPr bwMode="auto">
          <a:xfrm>
            <a:off x="4343400" y="0"/>
            <a:ext cx="4800600" cy="6858000"/>
          </a:xfrm>
          <a:prstGeom prst="rect">
            <a:avLst/>
          </a:prstGeom>
          <a:noFill/>
          <a:ln w="9525">
            <a:noFill/>
            <a:miter lim="800000"/>
            <a:headEnd/>
            <a:tailEnd/>
          </a:ln>
        </p:spPr>
      </p:pic>
      <p:pic>
        <p:nvPicPr>
          <p:cNvPr id="12292" name="Picture 4" descr="16-11alt"/>
          <p:cNvPicPr>
            <a:picLocks noChangeAspect="1" noChangeArrowheads="1"/>
          </p:cNvPicPr>
          <p:nvPr/>
        </p:nvPicPr>
        <p:blipFill>
          <a:blip r:embed="rId5" cstate="print"/>
          <a:srcRect/>
          <a:stretch>
            <a:fillRect/>
          </a:stretch>
        </p:blipFill>
        <p:spPr bwMode="auto">
          <a:xfrm>
            <a:off x="4724400" y="0"/>
            <a:ext cx="4251325"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2292"/>
                                        </p:tgtEl>
                                      </p:cBhvr>
                                    </p:animEffect>
                                    <p:set>
                                      <p:cBhvr>
                                        <p:cTn id="7" dur="1" fill="hold">
                                          <p:stCondLst>
                                            <p:cond delay="499"/>
                                          </p:stCondLst>
                                        </p:cTn>
                                        <p:tgtEl>
                                          <p:spTgt spid="1229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blinds(horizontal)">
                                      <p:cBhvr>
                                        <p:cTn id="12" dur="500"/>
                                        <p:tgtEl>
                                          <p:spTgt spid="122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291">
                                            <p:txEl>
                                              <p:pRg st="1" end="1"/>
                                            </p:txEl>
                                          </p:spTgt>
                                        </p:tgtEl>
                                        <p:attrNameLst>
                                          <p:attrName>style.visibility</p:attrName>
                                        </p:attrNameLst>
                                      </p:cBhvr>
                                      <p:to>
                                        <p:strVal val="visible"/>
                                      </p:to>
                                    </p:set>
                                    <p:animEffect transition="in" filter="blinds(horizontal)">
                                      <p:cBhvr>
                                        <p:cTn id="17" dur="500"/>
                                        <p:tgtEl>
                                          <p:spTgt spid="1229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291">
                                            <p:txEl>
                                              <p:pRg st="2" end="2"/>
                                            </p:txEl>
                                          </p:spTgt>
                                        </p:tgtEl>
                                        <p:attrNameLst>
                                          <p:attrName>style.visibility</p:attrName>
                                        </p:attrNameLst>
                                      </p:cBhvr>
                                      <p:to>
                                        <p:strVal val="visible"/>
                                      </p:to>
                                    </p:set>
                                    <p:animEffect transition="in" filter="blinds(horizontal)">
                                      <p:cBhvr>
                                        <p:cTn id="22" dur="500"/>
                                        <p:tgtEl>
                                          <p:spTgt spid="1229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291">
                                            <p:txEl>
                                              <p:pRg st="3" end="3"/>
                                            </p:txEl>
                                          </p:spTgt>
                                        </p:tgtEl>
                                        <p:attrNameLst>
                                          <p:attrName>style.visibility</p:attrName>
                                        </p:attrNameLst>
                                      </p:cBhvr>
                                      <p:to>
                                        <p:strVal val="visible"/>
                                      </p:to>
                                    </p:set>
                                    <p:animEffect transition="in" filter="blinds(horizontal)">
                                      <p:cBhvr>
                                        <p:cTn id="27" dur="500"/>
                                        <p:tgtEl>
                                          <p:spTgt spid="1229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291">
                                            <p:txEl>
                                              <p:pRg st="4" end="4"/>
                                            </p:txEl>
                                          </p:spTgt>
                                        </p:tgtEl>
                                        <p:attrNameLst>
                                          <p:attrName>style.visibility</p:attrName>
                                        </p:attrNameLst>
                                      </p:cBhvr>
                                      <p:to>
                                        <p:strVal val="visible"/>
                                      </p:to>
                                    </p:set>
                                    <p:animEffect transition="in" filter="blinds(horizontal)">
                                      <p:cBhvr>
                                        <p:cTn id="32" dur="500"/>
                                        <p:tgtEl>
                                          <p:spTgt spid="12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163395"/>
          </a:xfrm>
        </p:spPr>
        <p:txBody>
          <a:bodyPr/>
          <a:lstStyle/>
          <a:p>
            <a:r>
              <a:rPr lang="en-US" sz="2800" b="1" i="1" dirty="0" smtClean="0"/>
              <a:t>Saint Matthew from the Coronation Gospels</a:t>
            </a:r>
            <a:r>
              <a:rPr lang="en-US" sz="2800" b="1" dirty="0" smtClean="0"/>
              <a:t/>
            </a:r>
            <a:br>
              <a:rPr lang="en-US" sz="2800" b="1" dirty="0" smtClean="0"/>
            </a:br>
            <a:r>
              <a:rPr lang="en-US" sz="2800" b="1" dirty="0" smtClean="0"/>
              <a:t>Carolingian</a:t>
            </a:r>
            <a:br>
              <a:rPr lang="en-US" sz="2800" b="1" dirty="0" smtClean="0"/>
            </a:br>
            <a:r>
              <a:rPr lang="en-US" sz="2800" b="1" dirty="0" smtClean="0"/>
              <a:t>800 CE</a:t>
            </a:r>
            <a:endParaRPr lang="en-US" sz="2800" b="1" dirty="0"/>
          </a:p>
        </p:txBody>
      </p:sp>
      <p:sp>
        <p:nvSpPr>
          <p:cNvPr id="5" name="Content Placeholder 4"/>
          <p:cNvSpPr>
            <a:spLocks noGrp="1"/>
          </p:cNvSpPr>
          <p:nvPr>
            <p:ph sz="half" idx="1"/>
          </p:nvPr>
        </p:nvSpPr>
        <p:spPr>
          <a:xfrm>
            <a:off x="381000" y="1411552"/>
            <a:ext cx="4114800" cy="3434786"/>
          </a:xfrm>
        </p:spPr>
        <p:txBody>
          <a:bodyPr/>
          <a:lstStyle/>
          <a:p>
            <a:r>
              <a:rPr lang="en-US" sz="2400" dirty="0" smtClean="0"/>
              <a:t>Goes along with the Carolingian Renaissance</a:t>
            </a:r>
          </a:p>
          <a:p>
            <a:r>
              <a:rPr lang="en-US" sz="2400" dirty="0" smtClean="0"/>
              <a:t>Roman toga</a:t>
            </a:r>
          </a:p>
          <a:p>
            <a:r>
              <a:rPr lang="en-US" sz="2400" dirty="0" smtClean="0"/>
              <a:t>Natural-</a:t>
            </a:r>
            <a:r>
              <a:rPr lang="en-US" sz="2400" dirty="0" err="1" smtClean="0"/>
              <a:t>ish</a:t>
            </a:r>
            <a:r>
              <a:rPr lang="en-US" sz="2400" dirty="0" smtClean="0"/>
              <a:t> setting</a:t>
            </a:r>
          </a:p>
          <a:p>
            <a:r>
              <a:rPr lang="en-US" sz="2400" dirty="0" smtClean="0"/>
              <a:t>Depiction of realistic space</a:t>
            </a:r>
          </a:p>
          <a:p>
            <a:r>
              <a:rPr lang="en-US" sz="2400" dirty="0" smtClean="0"/>
              <a:t>Shows body underneath the folds in drapery</a:t>
            </a:r>
          </a:p>
          <a:p>
            <a:r>
              <a:rPr lang="en-US" sz="2400" dirty="0" smtClean="0"/>
              <a:t>Calm, serene</a:t>
            </a:r>
          </a:p>
          <a:p>
            <a:endParaRPr lang="en-US" sz="2400" dirty="0" smtClean="0"/>
          </a:p>
        </p:txBody>
      </p:sp>
      <p:sp>
        <p:nvSpPr>
          <p:cNvPr id="6" name="Content Placeholder 5"/>
          <p:cNvSpPr>
            <a:spLocks noGrp="1"/>
          </p:cNvSpPr>
          <p:nvPr>
            <p:ph sz="half" idx="2"/>
          </p:nvPr>
        </p:nvSpPr>
        <p:spPr/>
        <p:txBody>
          <a:bodyPr/>
          <a:lstStyle/>
          <a:p>
            <a:endParaRPr lang="en-US"/>
          </a:p>
        </p:txBody>
      </p:sp>
      <p:pic>
        <p:nvPicPr>
          <p:cNvPr id="107522" name="Picture 2" descr="http://apah.lakegeneva.badger.groupfusion.net/modules/groups/homepagefiles/49961-87537-59470-12.jpg"/>
          <p:cNvPicPr>
            <a:picLocks noChangeAspect="1" noChangeArrowheads="1"/>
          </p:cNvPicPr>
          <p:nvPr/>
        </p:nvPicPr>
        <p:blipFill>
          <a:blip r:embed="rId2" cstate="print"/>
          <a:srcRect l="9467" t="9934" r="10059" b="10596"/>
          <a:stretch>
            <a:fillRect/>
          </a:stretch>
        </p:blipFill>
        <p:spPr bwMode="auto">
          <a:xfrm>
            <a:off x="4575810" y="1219200"/>
            <a:ext cx="4339590" cy="5105400"/>
          </a:xfrm>
          <a:prstGeom prst="rect">
            <a:avLst/>
          </a:prstGeom>
          <a:noFill/>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81000" y="230188"/>
            <a:ext cx="3962400" cy="1522412"/>
          </a:xfrm>
        </p:spPr>
        <p:txBody>
          <a:bodyPr/>
          <a:lstStyle/>
          <a:p>
            <a:r>
              <a:rPr lang="en-US" sz="2400" b="1" i="1" dirty="0" smtClean="0"/>
              <a:t>Saint Matthew from </a:t>
            </a:r>
            <a:r>
              <a:rPr lang="en-US" sz="2400" b="1" i="1" dirty="0" err="1"/>
              <a:t>Ebbo</a:t>
            </a:r>
            <a:r>
              <a:rPr lang="en-US" sz="2400" b="1" i="1" dirty="0"/>
              <a:t> Gospels </a:t>
            </a:r>
            <a:r>
              <a:rPr lang="en-US" sz="2800" dirty="0" smtClean="0"/>
              <a:t/>
            </a:r>
            <a:br>
              <a:rPr lang="en-US" sz="2800" dirty="0" smtClean="0"/>
            </a:br>
            <a:r>
              <a:rPr lang="en-US" sz="2800" b="1" dirty="0"/>
              <a:t> Carolingian </a:t>
            </a:r>
            <a:r>
              <a:rPr lang="en-US" sz="2800" dirty="0"/>
              <a:t/>
            </a:r>
            <a:br>
              <a:rPr lang="en-US" sz="2800" dirty="0"/>
            </a:br>
            <a:r>
              <a:rPr lang="en-US" sz="2800" b="1" dirty="0" smtClean="0"/>
              <a:t>c.800 </a:t>
            </a:r>
            <a:r>
              <a:rPr lang="en-US" sz="2800" b="1" dirty="0"/>
              <a:t>CE</a:t>
            </a:r>
            <a:r>
              <a:rPr lang="en-US" sz="2800" dirty="0"/>
              <a:t/>
            </a:r>
            <a:br>
              <a:rPr lang="en-US" sz="2800" dirty="0"/>
            </a:br>
            <a:endParaRPr lang="en-US" sz="2800" dirty="0" smtClean="0"/>
          </a:p>
        </p:txBody>
      </p:sp>
      <p:sp>
        <p:nvSpPr>
          <p:cNvPr id="18435" name="Rectangle 3"/>
          <p:cNvSpPr>
            <a:spLocks noGrp="1" noChangeArrowheads="1"/>
          </p:cNvSpPr>
          <p:nvPr>
            <p:ph type="body" idx="1"/>
          </p:nvPr>
        </p:nvSpPr>
        <p:spPr>
          <a:xfrm>
            <a:off x="381000" y="1828800"/>
            <a:ext cx="4038600" cy="4108389"/>
          </a:xfrm>
        </p:spPr>
        <p:txBody>
          <a:bodyPr/>
          <a:lstStyle/>
          <a:p>
            <a:r>
              <a:rPr lang="en-US" sz="2000" dirty="0" smtClean="0">
                <a:effectLst>
                  <a:outerShdw blurRad="38100" dist="38100" dir="2700000" algn="tl">
                    <a:srgbClr val="000000">
                      <a:alpha val="43137"/>
                    </a:srgbClr>
                  </a:outerShdw>
                </a:effectLst>
              </a:rPr>
              <a:t>-Named for the bishop for whom the book was transcribed</a:t>
            </a:r>
          </a:p>
          <a:p>
            <a:r>
              <a:rPr lang="en-US" sz="2000" dirty="0" smtClean="0">
                <a:effectLst>
                  <a:outerShdw blurRad="38100" dist="38100" dir="2700000" algn="tl">
                    <a:srgbClr val="000000">
                      <a:alpha val="43137"/>
                    </a:srgbClr>
                  </a:outerShdw>
                </a:effectLst>
              </a:rPr>
              <a:t>-Stylized</a:t>
            </a:r>
          </a:p>
          <a:p>
            <a:r>
              <a:rPr lang="en-US" sz="2000" dirty="0" smtClean="0">
                <a:effectLst>
                  <a:outerShdw blurRad="38100" dist="38100" dir="2700000" algn="tl">
                    <a:srgbClr val="000000">
                      <a:alpha val="43137"/>
                    </a:srgbClr>
                  </a:outerShdw>
                </a:effectLst>
              </a:rPr>
              <a:t>-Saint Matthew is portrayed as being in a hurry and is accentuated with the large brush strokes signifying movement.</a:t>
            </a:r>
          </a:p>
          <a:p>
            <a:r>
              <a:rPr lang="en-US" sz="2000" dirty="0" smtClean="0">
                <a:effectLst>
                  <a:outerShdw blurRad="38100" dist="38100" dir="2700000" algn="tl">
                    <a:srgbClr val="000000">
                      <a:alpha val="43137"/>
                    </a:srgbClr>
                  </a:outerShdw>
                </a:effectLst>
              </a:rPr>
              <a:t>-Landscape is starting to appear in artwork again.</a:t>
            </a:r>
          </a:p>
          <a:p>
            <a:r>
              <a:rPr lang="en-US" sz="2000" dirty="0" smtClean="0">
                <a:effectLst>
                  <a:outerShdw blurRad="38100" dist="38100" dir="2700000" algn="tl">
                    <a:srgbClr val="000000">
                      <a:alpha val="43137"/>
                    </a:srgbClr>
                  </a:outerShdw>
                </a:effectLst>
              </a:rPr>
              <a:t>-There is a sense of anxiety in the saint's face-naturalism</a:t>
            </a:r>
          </a:p>
          <a:p>
            <a:r>
              <a:rPr lang="en-US" sz="2000" dirty="0" smtClean="0">
                <a:effectLst>
                  <a:outerShdw blurRad="38100" dist="38100" dir="2700000" algn="tl">
                    <a:srgbClr val="000000">
                      <a:alpha val="43137"/>
                    </a:srgbClr>
                  </a:outerShdw>
                </a:effectLst>
              </a:rPr>
              <a:t>-The border surrounding the image proves it is painted by a Northern European artist.</a:t>
            </a:r>
          </a:p>
          <a:p>
            <a:r>
              <a:rPr lang="en-US" sz="2000" dirty="0" smtClean="0">
                <a:effectLst>
                  <a:outerShdw blurRad="38100" dist="38100" dir="2700000" algn="tl">
                    <a:srgbClr val="000000">
                      <a:alpha val="43137"/>
                    </a:srgbClr>
                  </a:outerShdw>
                </a:effectLst>
              </a:rPr>
              <a:t>-very expressive brushwork</a:t>
            </a:r>
          </a:p>
        </p:txBody>
      </p:sp>
      <p:pic>
        <p:nvPicPr>
          <p:cNvPr id="18436" name="Picture 7" descr="St Matthew, from the Ebbo Gospels.  c. 816-835">
            <a:hlinkClick r:id="rId3"/>
          </p:cNvPr>
          <p:cNvPicPr>
            <a:picLocks noChangeAspect="1" noChangeArrowheads="1"/>
          </p:cNvPicPr>
          <p:nvPr/>
        </p:nvPicPr>
        <p:blipFill>
          <a:blip r:embed="rId4" cstate="print"/>
          <a:srcRect/>
          <a:stretch>
            <a:fillRect/>
          </a:stretch>
        </p:blipFill>
        <p:spPr bwMode="auto">
          <a:xfrm>
            <a:off x="4419600" y="533400"/>
            <a:ext cx="4419600" cy="59499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endParaRPr lang="en-US" smtClean="0"/>
          </a:p>
        </p:txBody>
      </p:sp>
      <p:sp>
        <p:nvSpPr>
          <p:cNvPr id="19459" name="Content Placeholder 2"/>
          <p:cNvSpPr>
            <a:spLocks noGrp="1"/>
          </p:cNvSpPr>
          <p:nvPr>
            <p:ph idx="1"/>
          </p:nvPr>
        </p:nvSpPr>
        <p:spPr/>
        <p:txBody>
          <a:bodyPr/>
          <a:lstStyle/>
          <a:p>
            <a:endParaRPr lang="en-US" smtClean="0"/>
          </a:p>
        </p:txBody>
      </p:sp>
      <p:pic>
        <p:nvPicPr>
          <p:cNvPr id="19460" name="Picture 12" descr="http://catholic-resources.org/Images/Evangelists/Matt-Lindisfarne.gif"/>
          <p:cNvPicPr>
            <a:picLocks noChangeAspect="1" noChangeArrowheads="1"/>
          </p:cNvPicPr>
          <p:nvPr/>
        </p:nvPicPr>
        <p:blipFill>
          <a:blip r:embed="rId2" cstate="print"/>
          <a:srcRect/>
          <a:stretch>
            <a:fillRect/>
          </a:stretch>
        </p:blipFill>
        <p:spPr bwMode="auto">
          <a:xfrm>
            <a:off x="4529138" y="381000"/>
            <a:ext cx="4614862" cy="6096000"/>
          </a:xfrm>
          <a:prstGeom prst="rect">
            <a:avLst/>
          </a:prstGeom>
          <a:noFill/>
          <a:ln w="9525">
            <a:noFill/>
            <a:miter lim="800000"/>
            <a:headEnd/>
            <a:tailEnd/>
          </a:ln>
        </p:spPr>
      </p:pic>
      <p:pic>
        <p:nvPicPr>
          <p:cNvPr id="19461" name="Picture 7" descr="St Matthew, from the Ebbo Gospels.  c. 816-835">
            <a:hlinkClick r:id="rId3"/>
          </p:cNvPr>
          <p:cNvPicPr>
            <a:picLocks noChangeAspect="1" noChangeArrowheads="1"/>
          </p:cNvPicPr>
          <p:nvPr/>
        </p:nvPicPr>
        <p:blipFill>
          <a:blip r:embed="rId4" cstate="print"/>
          <a:srcRect/>
          <a:stretch>
            <a:fillRect/>
          </a:stretch>
        </p:blipFill>
        <p:spPr bwMode="auto">
          <a:xfrm>
            <a:off x="152400" y="457200"/>
            <a:ext cx="4419600" cy="59499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81000" y="1412875"/>
            <a:ext cx="8382000" cy="3053144"/>
          </a:xfrm>
        </p:spPr>
        <p:txBody>
          <a:bodyPr/>
          <a:lstStyle/>
          <a:p>
            <a:r>
              <a:rPr lang="en-US" dirty="0" smtClean="0"/>
              <a:t>Covers for Bibles and Psalters were RICHLY decorated.</a:t>
            </a:r>
          </a:p>
          <a:p>
            <a:r>
              <a:rPr lang="en-US" dirty="0" smtClean="0"/>
              <a:t>(books were only for the wealthy)</a:t>
            </a:r>
          </a:p>
          <a:p>
            <a:r>
              <a:rPr lang="en-US" dirty="0" smtClean="0"/>
              <a:t>Made of gold, jewels and ivory</a:t>
            </a:r>
          </a:p>
          <a:p>
            <a:r>
              <a:rPr lang="en-US" dirty="0" err="1" smtClean="0"/>
              <a:t>Repousse</a:t>
            </a:r>
            <a:endParaRPr lang="en-US"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81000" y="230188"/>
            <a:ext cx="4038600" cy="1329595"/>
          </a:xfrm>
        </p:spPr>
        <p:txBody>
          <a:bodyPr/>
          <a:lstStyle/>
          <a:p>
            <a:pPr eaLnBrk="1" hangingPunct="1"/>
            <a:r>
              <a:rPr lang="en-US" sz="2400" i="1" dirty="0" err="1" smtClean="0"/>
              <a:t>Cruxifiction</a:t>
            </a:r>
            <a:r>
              <a:rPr lang="en-US" sz="2400" i="1" dirty="0" smtClean="0"/>
              <a:t/>
            </a:r>
            <a:br>
              <a:rPr lang="en-US" sz="2400" i="1" dirty="0" smtClean="0"/>
            </a:br>
            <a:r>
              <a:rPr lang="en-US" sz="2400" i="1" dirty="0" smtClean="0"/>
              <a:t>cover of </a:t>
            </a:r>
            <a:r>
              <a:rPr lang="en-US" sz="2400" i="1" dirty="0" err="1" smtClean="0"/>
              <a:t>Lindau</a:t>
            </a:r>
            <a:r>
              <a:rPr lang="en-US" sz="2400" i="1" dirty="0" smtClean="0"/>
              <a:t> Gospels</a:t>
            </a:r>
            <a:r>
              <a:rPr lang="en-US" sz="2400" dirty="0" smtClean="0"/>
              <a:t/>
            </a:r>
            <a:br>
              <a:rPr lang="en-US" sz="2400" dirty="0" smtClean="0"/>
            </a:br>
            <a:r>
              <a:rPr lang="en-US" sz="2400" dirty="0" smtClean="0"/>
              <a:t>Carolingian</a:t>
            </a:r>
            <a:br>
              <a:rPr lang="en-US" sz="2400" dirty="0" smtClean="0"/>
            </a:br>
            <a:r>
              <a:rPr lang="en-US" sz="2400" dirty="0" smtClean="0"/>
              <a:t>870 CE</a:t>
            </a:r>
          </a:p>
        </p:txBody>
      </p:sp>
      <p:sp>
        <p:nvSpPr>
          <p:cNvPr id="9219" name="Rectangle 3"/>
          <p:cNvSpPr>
            <a:spLocks noGrp="1" noChangeArrowheads="1"/>
          </p:cNvSpPr>
          <p:nvPr>
            <p:ph type="body" idx="1"/>
          </p:nvPr>
        </p:nvSpPr>
        <p:spPr>
          <a:xfrm>
            <a:off x="381000" y="1676399"/>
            <a:ext cx="4114800" cy="2142125"/>
          </a:xfrm>
        </p:spPr>
        <p:txBody>
          <a:bodyPr/>
          <a:lstStyle/>
          <a:p>
            <a:pPr eaLnBrk="1" hangingPunct="1"/>
            <a:r>
              <a:rPr lang="en-US" sz="2400" dirty="0" smtClean="0"/>
              <a:t>Made for Charles the Bald- grandson of </a:t>
            </a:r>
            <a:r>
              <a:rPr lang="en-US" sz="2400" dirty="0" err="1" smtClean="0"/>
              <a:t>Charlemange</a:t>
            </a:r>
            <a:endParaRPr lang="en-US" sz="2400" dirty="0" smtClean="0"/>
          </a:p>
          <a:p>
            <a:pPr eaLnBrk="1" hangingPunct="1"/>
            <a:r>
              <a:rPr lang="en-US" sz="2400" dirty="0" smtClean="0"/>
              <a:t>Youthful Christ</a:t>
            </a:r>
          </a:p>
          <a:p>
            <a:pPr eaLnBrk="1" hangingPunct="1"/>
            <a:r>
              <a:rPr lang="en-US" sz="2400" dirty="0" smtClean="0"/>
              <a:t>Figures of Mary and John below and angels above are active </a:t>
            </a:r>
          </a:p>
        </p:txBody>
      </p:sp>
      <p:pic>
        <p:nvPicPr>
          <p:cNvPr id="9221" name="Picture 6" descr="15-22"/>
          <p:cNvPicPr>
            <a:picLocks noChangeAspect="1" noChangeArrowheads="1"/>
          </p:cNvPicPr>
          <p:nvPr/>
        </p:nvPicPr>
        <p:blipFill>
          <a:blip r:embed="rId3" cstate="print"/>
          <a:srcRect/>
          <a:stretch>
            <a:fillRect/>
          </a:stretch>
        </p:blipFill>
        <p:spPr bwMode="auto">
          <a:xfrm>
            <a:off x="4733925" y="381000"/>
            <a:ext cx="4486275" cy="6248400"/>
          </a:xfrm>
          <a:prstGeom prst="rect">
            <a:avLst/>
          </a:prstGeom>
          <a:noFill/>
          <a:ln w="9525">
            <a:noFill/>
            <a:miter lim="800000"/>
            <a:headEnd/>
            <a:tailEnd/>
          </a:ln>
        </p:spPr>
      </p:pic>
      <p:pic>
        <p:nvPicPr>
          <p:cNvPr id="9220" name="Picture 4" descr="200-188"/>
          <p:cNvPicPr>
            <a:picLocks noChangeAspect="1" noChangeArrowheads="1"/>
          </p:cNvPicPr>
          <p:nvPr/>
        </p:nvPicPr>
        <p:blipFill>
          <a:blip r:embed="rId4" cstate="print"/>
          <a:srcRect/>
          <a:stretch>
            <a:fillRect/>
          </a:stretch>
        </p:blipFill>
        <p:spPr bwMode="auto">
          <a:xfrm>
            <a:off x="4430712" y="304800"/>
            <a:ext cx="4713288" cy="61722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9220"/>
                                        </p:tgtEl>
                                      </p:cBhvr>
                                    </p:animEffect>
                                    <p:set>
                                      <p:cBhvr>
                                        <p:cTn id="7" dur="1" fill="hold">
                                          <p:stCondLst>
                                            <p:cond delay="499"/>
                                          </p:stCondLst>
                                        </p:cTn>
                                        <p:tgtEl>
                                          <p:spTgt spid="92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0" y="230188"/>
            <a:ext cx="4343400" cy="2271391"/>
          </a:xfrm>
        </p:spPr>
        <p:txBody>
          <a:bodyPr/>
          <a:lstStyle/>
          <a:p>
            <a:pPr algn="r"/>
            <a:r>
              <a:rPr lang="en-US" sz="2400" dirty="0"/>
              <a:t/>
            </a:r>
            <a:br>
              <a:rPr lang="en-US" sz="2400" dirty="0"/>
            </a:br>
            <a:r>
              <a:rPr lang="en-US" sz="2800" b="1" i="1" dirty="0" smtClean="0"/>
              <a:t>Palatine Chapel</a:t>
            </a:r>
            <a:br>
              <a:rPr lang="en-US" sz="2800" b="1" i="1" dirty="0" smtClean="0"/>
            </a:br>
            <a:r>
              <a:rPr lang="en-US" sz="2800" b="1" dirty="0" err="1" smtClean="0"/>
              <a:t>Odo</a:t>
            </a:r>
            <a:r>
              <a:rPr lang="en-US" sz="2800" b="1" dirty="0" smtClean="0"/>
              <a:t> of Metz </a:t>
            </a:r>
            <a:br>
              <a:rPr lang="en-US" sz="2800" b="1" dirty="0" smtClean="0"/>
            </a:br>
            <a:r>
              <a:rPr lang="en-US" sz="2800" b="1" dirty="0"/>
              <a:t> Carolingian </a:t>
            </a:r>
            <a:br>
              <a:rPr lang="en-US" sz="2800" b="1" dirty="0"/>
            </a:br>
            <a:r>
              <a:rPr lang="en-US" sz="2800" b="1" dirty="0" smtClean="0"/>
              <a:t>c</a:t>
            </a:r>
            <a:r>
              <a:rPr lang="en-US" sz="2800" b="1" dirty="0"/>
              <a:t>. 800 CE</a:t>
            </a:r>
            <a:r>
              <a:rPr lang="en-US" sz="2800" dirty="0"/>
              <a:t/>
            </a:r>
            <a:br>
              <a:rPr lang="en-US" sz="2800" dirty="0"/>
            </a:br>
            <a:endParaRPr lang="en-US" sz="2800" dirty="0"/>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a:xfrm>
            <a:off x="4648200" y="2286000"/>
            <a:ext cx="4114800" cy="4358116"/>
          </a:xfrm>
        </p:spPr>
        <p:txBody>
          <a:bodyPr/>
          <a:lstStyle/>
          <a:p>
            <a:r>
              <a:rPr lang="en-US" sz="2400" dirty="0" smtClean="0"/>
              <a:t>-Built after the manner of the Roman and Byzantine Empires</a:t>
            </a:r>
          </a:p>
          <a:p>
            <a:r>
              <a:rPr lang="en-US" sz="2400" dirty="0" smtClean="0"/>
              <a:t>- Reference Santa </a:t>
            </a:r>
            <a:r>
              <a:rPr lang="en-US" sz="2400" dirty="0" err="1" smtClean="0"/>
              <a:t>Costanza</a:t>
            </a:r>
            <a:r>
              <a:rPr lang="en-US" sz="2400" dirty="0" smtClean="0"/>
              <a:t>  and San Vitale</a:t>
            </a:r>
          </a:p>
          <a:p>
            <a:r>
              <a:rPr lang="en-US" sz="2400" dirty="0" smtClean="0"/>
              <a:t>-Was a political symbol telling his empire that he had divine right to rule Western Europe</a:t>
            </a:r>
          </a:p>
          <a:p>
            <a:r>
              <a:rPr lang="en-US" sz="2400" dirty="0" smtClean="0"/>
              <a:t>-Central-plan church</a:t>
            </a:r>
          </a:p>
          <a:p>
            <a:r>
              <a:rPr lang="en-US" sz="2400" dirty="0" smtClean="0"/>
              <a:t>-Roman arches</a:t>
            </a:r>
          </a:p>
          <a:p>
            <a:r>
              <a:rPr lang="en-US" sz="2400" dirty="0" smtClean="0"/>
              <a:t>-Combines the glory of Rome with the beauty and splendor of the Byzantine Empire</a:t>
            </a:r>
            <a:endParaRPr lang="en-US" sz="2400" dirty="0"/>
          </a:p>
        </p:txBody>
      </p:sp>
      <p:pic>
        <p:nvPicPr>
          <p:cNvPr id="5" name="Picture 14" descr="http://teachers.sduhsd.net/ltrupe/ART%20History%20Web/final/chap14Medieval/Charlemagne%20Palace-Interior.jpg"/>
          <p:cNvPicPr>
            <a:picLocks noChangeAspect="1" noChangeArrowheads="1"/>
          </p:cNvPicPr>
          <p:nvPr/>
        </p:nvPicPr>
        <p:blipFill>
          <a:blip r:embed="rId2" cstate="print"/>
          <a:srcRect/>
          <a:stretch>
            <a:fillRect/>
          </a:stretch>
        </p:blipFill>
        <p:spPr bwMode="auto">
          <a:xfrm>
            <a:off x="0" y="957708"/>
            <a:ext cx="4191000" cy="5595491"/>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Slide7.jpg"/>
          <p:cNvPicPr>
            <a:picLocks noChangeAspect="1" noChangeArrowheads="1"/>
          </p:cNvPicPr>
          <p:nvPr/>
        </p:nvPicPr>
        <p:blipFill>
          <a:blip r:embed="rId2" cstate="print"/>
          <a:srcRect/>
          <a:stretch>
            <a:fillRect/>
          </a:stretch>
        </p:blipFill>
        <p:spPr bwMode="auto">
          <a:xfrm>
            <a:off x="457200" y="342900"/>
            <a:ext cx="8229600" cy="6172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Slide8.jpg"/>
          <p:cNvPicPr>
            <a:picLocks noChangeAspect="1" noChangeArrowheads="1"/>
          </p:cNvPicPr>
          <p:nvPr/>
        </p:nvPicPr>
        <p:blipFill>
          <a:blip r:embed="rId2" cstate="print"/>
          <a:srcRect/>
          <a:stretch>
            <a:fillRect/>
          </a:stretch>
        </p:blipFill>
        <p:spPr bwMode="auto">
          <a:xfrm>
            <a:off x="457200" y="342900"/>
            <a:ext cx="8229600" cy="6172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381000"/>
            <a:ext cx="8382000" cy="4419671"/>
          </a:xfrm>
        </p:spPr>
        <p:txBody>
          <a:bodyPr/>
          <a:lstStyle/>
          <a:p>
            <a:r>
              <a:rPr lang="en-US" dirty="0" smtClean="0"/>
              <a:t>Various “Barbarian” groups invaded the Roman Empire In two waves 300-500 and 500-700 CE</a:t>
            </a:r>
          </a:p>
          <a:p>
            <a:pPr lvl="1"/>
            <a:r>
              <a:rPr lang="en-US" dirty="0" smtClean="0"/>
              <a:t>Huns, Vandals, Goths, Visigoths, Franks, </a:t>
            </a:r>
            <a:r>
              <a:rPr lang="en-US" dirty="0" err="1" smtClean="0"/>
              <a:t>Lombards</a:t>
            </a:r>
            <a:r>
              <a:rPr lang="en-US" dirty="0" smtClean="0"/>
              <a:t>, Angles, Saxons and Jutes among others.</a:t>
            </a:r>
          </a:p>
          <a:p>
            <a:pPr lvl="1"/>
            <a:r>
              <a:rPr lang="en-US" dirty="0" smtClean="0"/>
              <a:t>Art historical record is slim at best during this Migration Period</a:t>
            </a:r>
          </a:p>
          <a:p>
            <a:pPr lvl="1"/>
            <a:r>
              <a:rPr lang="en-US" dirty="0" smtClean="0"/>
              <a:t>What has survived is usually small, and utilitarian</a:t>
            </a:r>
          </a:p>
          <a:p>
            <a:pPr lvl="1"/>
            <a:r>
              <a:rPr lang="en-US" dirty="0" smtClean="0"/>
              <a:t>They rejected the classical idea of representing things naturally or realistically.  </a:t>
            </a:r>
          </a:p>
          <a:p>
            <a:pPr lvl="1"/>
            <a:endParaRPr lang="en-US" dirty="0" smtClean="0"/>
          </a:p>
        </p:txBody>
      </p:sp>
      <p:pic>
        <p:nvPicPr>
          <p:cNvPr id="87042" name="Picture 2" descr="File:Invasions of the Roman Empire 1.png"/>
          <p:cNvPicPr>
            <a:picLocks noChangeAspect="1" noChangeArrowheads="1"/>
          </p:cNvPicPr>
          <p:nvPr/>
        </p:nvPicPr>
        <p:blipFill>
          <a:blip r:embed="rId2" cstate="print"/>
          <a:srcRect/>
          <a:stretch>
            <a:fillRect/>
          </a:stretch>
        </p:blipFill>
        <p:spPr bwMode="auto">
          <a:xfrm>
            <a:off x="609600" y="914400"/>
            <a:ext cx="7620000" cy="533400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42"/>
                                        </p:tgtEl>
                                        <p:attrNameLst>
                                          <p:attrName>style.visibility</p:attrName>
                                        </p:attrNameLst>
                                      </p:cBhvr>
                                      <p:to>
                                        <p:strVal val="visible"/>
                                      </p:to>
                                    </p:set>
                                    <p:animEffect transition="in" filter="blinds(horizontal)">
                                      <p:cBhvr>
                                        <p:cTn id="7" dur="500"/>
                                        <p:tgtEl>
                                          <p:spTgt spid="870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87042"/>
                                        </p:tgtEl>
                                      </p:cBhvr>
                                    </p:animEffect>
                                    <p:set>
                                      <p:cBhvr>
                                        <p:cTn id="12" dur="1" fill="hold">
                                          <p:stCondLst>
                                            <p:cond delay="499"/>
                                          </p:stCondLst>
                                        </p:cTn>
                                        <p:tgtEl>
                                          <p:spTgt spid="8704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en-US" smtClean="0"/>
          </a:p>
        </p:txBody>
      </p:sp>
      <p:sp>
        <p:nvSpPr>
          <p:cNvPr id="14339" name="Rectangle 3"/>
          <p:cNvSpPr>
            <a:spLocks noGrp="1" noChangeArrowheads="1"/>
          </p:cNvSpPr>
          <p:nvPr>
            <p:ph type="body" idx="1"/>
          </p:nvPr>
        </p:nvSpPr>
        <p:spPr/>
        <p:txBody>
          <a:bodyPr/>
          <a:lstStyle/>
          <a:p>
            <a:pPr eaLnBrk="1" hangingPunct="1"/>
            <a:endParaRPr lang="en-US" smtClean="0"/>
          </a:p>
        </p:txBody>
      </p:sp>
      <p:pic>
        <p:nvPicPr>
          <p:cNvPr id="14340" name="Picture 4" descr="Cutaway view  of the Palatine Chapel of Charlemagne, Aachen">
            <a:hlinkClick r:id="rId3"/>
          </p:cNvPr>
          <p:cNvPicPr>
            <a:picLocks noChangeAspect="1" noChangeArrowheads="1"/>
          </p:cNvPicPr>
          <p:nvPr/>
        </p:nvPicPr>
        <p:blipFill>
          <a:blip r:embed="rId4" cstate="print"/>
          <a:srcRect/>
          <a:stretch>
            <a:fillRect/>
          </a:stretch>
        </p:blipFill>
        <p:spPr bwMode="auto">
          <a:xfrm>
            <a:off x="-4763" y="0"/>
            <a:ext cx="5567363" cy="6858000"/>
          </a:xfrm>
          <a:prstGeom prst="rect">
            <a:avLst/>
          </a:prstGeom>
          <a:noFill/>
          <a:ln w="9525">
            <a:noFill/>
            <a:miter lim="800000"/>
            <a:headEnd/>
            <a:tailEnd/>
          </a:ln>
        </p:spPr>
      </p:pic>
      <p:pic>
        <p:nvPicPr>
          <p:cNvPr id="14341" name="Picture 6" descr="centplan"/>
          <p:cNvPicPr>
            <a:picLocks noChangeAspect="1" noChangeArrowheads="1"/>
          </p:cNvPicPr>
          <p:nvPr/>
        </p:nvPicPr>
        <p:blipFill>
          <a:blip r:embed="rId5" cstate="print"/>
          <a:srcRect/>
          <a:stretch>
            <a:fillRect/>
          </a:stretch>
        </p:blipFill>
        <p:spPr bwMode="auto">
          <a:xfrm>
            <a:off x="5467350" y="1905000"/>
            <a:ext cx="3676650" cy="24765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026"/>
          <p:cNvSpPr>
            <a:spLocks noChangeArrowheads="1"/>
          </p:cNvSpPr>
          <p:nvPr/>
        </p:nvSpPr>
        <p:spPr bwMode="auto">
          <a:xfrm>
            <a:off x="152400" y="228600"/>
            <a:ext cx="8534400" cy="2292350"/>
          </a:xfrm>
          <a:prstGeom prst="rect">
            <a:avLst/>
          </a:prstGeom>
          <a:noFill/>
          <a:ln w="9525">
            <a:noFill/>
            <a:miter lim="800000"/>
            <a:headEnd/>
            <a:tailEnd/>
          </a:ln>
        </p:spPr>
        <p:txBody>
          <a:bodyPr>
            <a:spAutoFit/>
          </a:bodyPr>
          <a:lstStyle/>
          <a:p>
            <a:r>
              <a:rPr lang="en-US" sz="1600" dirty="0" smtClean="0"/>
              <a:t>  It was designed by </a:t>
            </a:r>
            <a:r>
              <a:rPr lang="en-US" sz="1600" dirty="0" err="1" smtClean="0"/>
              <a:t>Odo</a:t>
            </a:r>
            <a:r>
              <a:rPr lang="en-US" sz="1600" dirty="0" smtClean="0"/>
              <a:t> of Metz, who modeled it after the Byzantine-style church of San Vitale (consecrated 547) in Ravenna, Italy.  The most important surviving examples of Carolingian architecture are exhibited in the chapel.  Its octagonal, domed central area (the Octagon) is surrounded by a tall (two-story), 16-sided ambulatory.  Adjacent to the Octagon is the West Hall, with its formerly open-air atrium. Also notable are the imperial box on the upper floor and the winding staircases that lead up to the twin towers. The cupola crowning the chapel's dome rises to a height of 101.5 feet (30.9 </a:t>
            </a:r>
            <a:r>
              <a:rPr lang="en-US" sz="1600" dirty="0" err="1" smtClean="0"/>
              <a:t>metres</a:t>
            </a:r>
            <a:r>
              <a:rPr lang="en-US" sz="1600" dirty="0" smtClean="0"/>
              <a:t>).  For centuries the chapel had the highest vaulted interior in northern Europe. </a:t>
            </a:r>
            <a:r>
              <a:rPr lang="en-US" sz="1600" dirty="0"/>
              <a:t/>
            </a:r>
            <a:br>
              <a:rPr lang="en-US" sz="1600" dirty="0"/>
            </a:br>
            <a:endParaRPr lang="en-US" sz="1600" dirty="0"/>
          </a:p>
          <a:p>
            <a:pPr eaLnBrk="0" hangingPunct="0"/>
            <a:endParaRPr lang="en-US" sz="1600" dirty="0"/>
          </a:p>
        </p:txBody>
      </p:sp>
      <p:pic>
        <p:nvPicPr>
          <p:cNvPr id="29699" name="Picture 1029" descr="Charlemagne's Throne"/>
          <p:cNvPicPr>
            <a:picLocks noChangeAspect="1" noChangeArrowheads="1"/>
          </p:cNvPicPr>
          <p:nvPr/>
        </p:nvPicPr>
        <p:blipFill>
          <a:blip r:embed="rId2" cstate="print"/>
          <a:srcRect/>
          <a:stretch>
            <a:fillRect/>
          </a:stretch>
        </p:blipFill>
        <p:spPr bwMode="auto">
          <a:xfrm>
            <a:off x="304800" y="2362200"/>
            <a:ext cx="2593975" cy="3429000"/>
          </a:xfrm>
          <a:prstGeom prst="rect">
            <a:avLst/>
          </a:prstGeom>
          <a:noFill/>
          <a:ln w="9525">
            <a:noFill/>
            <a:miter lim="800000"/>
            <a:headEnd/>
            <a:tailEnd/>
          </a:ln>
        </p:spPr>
      </p:pic>
      <p:pic>
        <p:nvPicPr>
          <p:cNvPr id="29700" name="Picture 1031" descr="Aachener Dom Octagon"/>
          <p:cNvPicPr>
            <a:picLocks noChangeAspect="1" noChangeArrowheads="1"/>
          </p:cNvPicPr>
          <p:nvPr/>
        </p:nvPicPr>
        <p:blipFill>
          <a:blip r:embed="rId3" cstate="print"/>
          <a:srcRect/>
          <a:stretch>
            <a:fillRect/>
          </a:stretch>
        </p:blipFill>
        <p:spPr bwMode="auto">
          <a:xfrm>
            <a:off x="3048000" y="2362200"/>
            <a:ext cx="3095625" cy="3352800"/>
          </a:xfrm>
          <a:prstGeom prst="rect">
            <a:avLst/>
          </a:prstGeom>
          <a:noFill/>
          <a:ln w="9525">
            <a:noFill/>
            <a:miter lim="800000"/>
            <a:headEnd/>
            <a:tailEnd/>
          </a:ln>
        </p:spPr>
      </p:pic>
      <p:pic>
        <p:nvPicPr>
          <p:cNvPr id="29701" name="Picture 1033" descr="http://rds.yahoo.com/S=96062883/K=Palatine+chapel/v=2/SID=e/l=IVS/SIG=128fdvgnj/*-http%3A//emp.byui.edu/DavisR/HumPix/Charlemagne,Palatine%20Chapel.JPG"/>
          <p:cNvPicPr>
            <a:picLocks noChangeAspect="1" noChangeArrowheads="1"/>
          </p:cNvPicPr>
          <p:nvPr/>
        </p:nvPicPr>
        <p:blipFill>
          <a:blip r:embed="rId4" cstate="print"/>
          <a:srcRect/>
          <a:stretch>
            <a:fillRect/>
          </a:stretch>
        </p:blipFill>
        <p:spPr bwMode="auto">
          <a:xfrm>
            <a:off x="6324600" y="2362200"/>
            <a:ext cx="2595563" cy="40163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endParaRPr lang="en-US" smtClean="0"/>
          </a:p>
        </p:txBody>
      </p:sp>
      <p:sp>
        <p:nvSpPr>
          <p:cNvPr id="13315" name="Rectangle 3"/>
          <p:cNvSpPr>
            <a:spLocks noGrp="1" noChangeArrowheads="1"/>
          </p:cNvSpPr>
          <p:nvPr>
            <p:ph type="body" idx="1"/>
          </p:nvPr>
        </p:nvSpPr>
        <p:spPr/>
        <p:txBody>
          <a:bodyPr/>
          <a:lstStyle/>
          <a:p>
            <a:pPr eaLnBrk="1" hangingPunct="1"/>
            <a:endParaRPr lang="en-US" smtClean="0"/>
          </a:p>
        </p:txBody>
      </p:sp>
      <p:pic>
        <p:nvPicPr>
          <p:cNvPr id="13316" name="Picture 9" descr="pfalzkapelle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1000" y="230189"/>
            <a:ext cx="4267200" cy="1065212"/>
          </a:xfrm>
        </p:spPr>
        <p:txBody>
          <a:bodyPr/>
          <a:lstStyle/>
          <a:p>
            <a:r>
              <a:rPr lang="en-US" sz="2400" b="1" i="1" dirty="0" err="1"/>
              <a:t>Corvey</a:t>
            </a:r>
            <a:r>
              <a:rPr lang="en-US" sz="2400" b="1" i="1" dirty="0"/>
              <a:t> Abbey </a:t>
            </a:r>
            <a:r>
              <a:rPr lang="en-US" sz="2400" b="1" i="1" dirty="0" smtClean="0"/>
              <a:t>                     </a:t>
            </a:r>
            <a:r>
              <a:rPr lang="en-US" sz="2400" b="1" dirty="0" smtClean="0">
                <a:solidFill>
                  <a:srgbClr val="FF0000"/>
                </a:solidFill>
              </a:rPr>
              <a:t>Key </a:t>
            </a:r>
            <a:r>
              <a:rPr lang="en-US" sz="2400" b="1" dirty="0">
                <a:solidFill>
                  <a:srgbClr val="FF0000"/>
                </a:solidFill>
              </a:rPr>
              <a:t>piece </a:t>
            </a:r>
            <a:r>
              <a:rPr lang="en-US" sz="2400" b="1" dirty="0" smtClean="0"/>
              <a:t/>
            </a:r>
            <a:br>
              <a:rPr lang="en-US" sz="2400" b="1" dirty="0" smtClean="0"/>
            </a:br>
            <a:r>
              <a:rPr lang="en-US" sz="2400" b="1" dirty="0" smtClean="0"/>
              <a:t>Carolingian</a:t>
            </a:r>
            <a:r>
              <a:rPr lang="en-US" sz="2400" dirty="0"/>
              <a:t/>
            </a:r>
            <a:br>
              <a:rPr lang="en-US" sz="2400" dirty="0"/>
            </a:br>
            <a:r>
              <a:rPr lang="en-US" sz="2400" b="1" dirty="0" smtClean="0"/>
              <a:t>c</a:t>
            </a:r>
            <a:r>
              <a:rPr lang="en-US" sz="2400" b="1" dirty="0"/>
              <a:t>. 800 CE</a:t>
            </a:r>
            <a:r>
              <a:rPr lang="en-US" sz="2400" dirty="0"/>
              <a:t/>
            </a:r>
            <a:br>
              <a:rPr lang="en-US" sz="2400" dirty="0"/>
            </a:br>
            <a:endParaRPr lang="en-US" sz="2400" dirty="0">
              <a:solidFill>
                <a:srgbClr val="FF0000"/>
              </a:solidFill>
            </a:endParaRPr>
          </a:p>
        </p:txBody>
      </p:sp>
      <p:sp>
        <p:nvSpPr>
          <p:cNvPr id="7" name="Content Placeholder 6"/>
          <p:cNvSpPr>
            <a:spLocks noGrp="1"/>
          </p:cNvSpPr>
          <p:nvPr>
            <p:ph sz="half" idx="1"/>
          </p:nvPr>
        </p:nvSpPr>
        <p:spPr>
          <a:xfrm>
            <a:off x="381000" y="1295401"/>
            <a:ext cx="4114800" cy="5703200"/>
          </a:xfrm>
        </p:spPr>
        <p:txBody>
          <a:bodyPr/>
          <a:lstStyle/>
          <a:p>
            <a:r>
              <a:rPr lang="en-US" sz="2000" dirty="0" smtClean="0"/>
              <a:t>-</a:t>
            </a:r>
            <a:r>
              <a:rPr lang="en-US" sz="2000" dirty="0" smtClean="0">
                <a:effectLst>
                  <a:outerShdw blurRad="38100" dist="38100" dir="2700000" algn="tl">
                    <a:srgbClr val="000000">
                      <a:alpha val="43137"/>
                    </a:srgbClr>
                  </a:outerShdw>
                </a:effectLst>
              </a:rPr>
              <a:t>A more typical Carolingian church than the Palatine Chapel</a:t>
            </a:r>
          </a:p>
          <a:p>
            <a:r>
              <a:rPr lang="en-US" sz="2000" dirty="0" smtClean="0">
                <a:effectLst>
                  <a:outerShdw blurRad="38100" dist="38100" dir="2700000" algn="tl">
                    <a:srgbClr val="000000">
                      <a:alpha val="43137"/>
                    </a:srgbClr>
                  </a:outerShdw>
                </a:effectLst>
              </a:rPr>
              <a:t>-Basilica church-</a:t>
            </a:r>
            <a:r>
              <a:rPr lang="en-US" sz="2000" dirty="0" smtClean="0"/>
              <a:t> was a Benedictine monastery</a:t>
            </a:r>
            <a:endParaRPr lang="en-US" sz="2000" dirty="0" smtClean="0">
              <a:effectLst>
                <a:outerShdw blurRad="38100" dist="38100" dir="2700000" algn="tl">
                  <a:srgbClr val="000000">
                    <a:alpha val="43137"/>
                  </a:srgbClr>
                </a:outerShdw>
              </a:effectLst>
            </a:endParaRPr>
          </a:p>
          <a:p>
            <a:r>
              <a:rPr lang="en-US" sz="2000" dirty="0" smtClean="0">
                <a:effectLst>
                  <a:outerShdw blurRad="38100" dist="38100" dir="2700000" algn="tl">
                    <a:srgbClr val="000000">
                      <a:alpha val="43137"/>
                    </a:srgbClr>
                  </a:outerShdw>
                </a:effectLst>
              </a:rPr>
              <a:t>-The new "</a:t>
            </a:r>
            <a:r>
              <a:rPr lang="en-US" sz="2000" b="1" dirty="0" err="1" smtClean="0">
                <a:solidFill>
                  <a:srgbClr val="FF6600"/>
                </a:solidFill>
                <a:effectLst>
                  <a:outerShdw blurRad="38100" dist="38100" dir="2700000" algn="tl">
                    <a:srgbClr val="000000">
                      <a:alpha val="43137"/>
                    </a:srgbClr>
                  </a:outerShdw>
                </a:effectLst>
              </a:rPr>
              <a:t>westwork</a:t>
            </a:r>
            <a:r>
              <a:rPr lang="en-US" sz="2000" dirty="0" smtClean="0">
                <a:effectLst>
                  <a:outerShdw blurRad="38100" dist="38100" dir="2700000" algn="tl">
                    <a:srgbClr val="000000">
                      <a:alpha val="43137"/>
                    </a:srgbClr>
                  </a:outerShdw>
                </a:effectLst>
              </a:rPr>
              <a:t>" was created-the towers were integrated into the west facade as one flush edifice.</a:t>
            </a:r>
          </a:p>
          <a:p>
            <a:r>
              <a:rPr lang="en-US" sz="2000" dirty="0" smtClean="0">
                <a:effectLst>
                  <a:outerShdw blurRad="38100" dist="38100" dir="2700000" algn="tl">
                    <a:srgbClr val="000000">
                      <a:alpha val="43137"/>
                    </a:srgbClr>
                  </a:outerShdw>
                </a:effectLst>
              </a:rPr>
              <a:t>-still patterned after old St. Peters of Rome</a:t>
            </a:r>
          </a:p>
          <a:p>
            <a:r>
              <a:rPr lang="en-US" sz="2000" dirty="0" smtClean="0">
                <a:effectLst>
                  <a:outerShdw blurRad="38100" dist="38100" dir="2700000" algn="tl">
                    <a:srgbClr val="000000">
                      <a:alpha val="43137"/>
                    </a:srgbClr>
                  </a:outerShdw>
                </a:effectLst>
              </a:rPr>
              <a:t>-There is an imperial throne on the 2nd story so that if Charlemagne chose to visit the church he would overlook all of the priests and altar. (He is the head of the church.)</a:t>
            </a:r>
          </a:p>
          <a:p>
            <a:r>
              <a:rPr lang="en-US" sz="2000" dirty="0" smtClean="0">
                <a:effectLst>
                  <a:outerShdw blurRad="38100" dist="38100" dir="2700000" algn="tl">
                    <a:srgbClr val="000000">
                      <a:alpha val="43137"/>
                    </a:srgbClr>
                  </a:outerShdw>
                </a:effectLst>
              </a:rPr>
              <a:t>-Axial planed church</a:t>
            </a:r>
          </a:p>
          <a:p>
            <a:r>
              <a:rPr lang="en-US" sz="1600" dirty="0" smtClean="0">
                <a:solidFill>
                  <a:srgbClr val="FF6600"/>
                </a:solidFill>
              </a:rPr>
              <a:t>A </a:t>
            </a:r>
            <a:r>
              <a:rPr lang="en-US" sz="1600" b="1" dirty="0" err="1" smtClean="0">
                <a:solidFill>
                  <a:srgbClr val="FF6600"/>
                </a:solidFill>
              </a:rPr>
              <a:t>westwork</a:t>
            </a:r>
            <a:r>
              <a:rPr lang="en-US" sz="1600" dirty="0" smtClean="0">
                <a:solidFill>
                  <a:srgbClr val="FF6600"/>
                </a:solidFill>
              </a:rPr>
              <a:t>  is the monumental, west-facing entrance section of a Carolingian, </a:t>
            </a:r>
            <a:r>
              <a:rPr lang="en-US" sz="1600" dirty="0" err="1" smtClean="0">
                <a:solidFill>
                  <a:srgbClr val="FF6600"/>
                </a:solidFill>
              </a:rPr>
              <a:t>Ottonian</a:t>
            </a:r>
            <a:r>
              <a:rPr lang="en-US" sz="1600" dirty="0" smtClean="0">
                <a:solidFill>
                  <a:srgbClr val="FF6600"/>
                </a:solidFill>
              </a:rPr>
              <a:t>, or Romanesque church. The exterior consists of multiple stories between two towers.</a:t>
            </a:r>
            <a:endParaRPr lang="en-US" sz="1600" dirty="0">
              <a:solidFill>
                <a:srgbClr val="FF6600"/>
              </a:solidFill>
              <a:effectLst>
                <a:outerShdw blurRad="38100" dist="38100" dir="2700000" algn="tl">
                  <a:srgbClr val="000000">
                    <a:alpha val="43137"/>
                  </a:srgbClr>
                </a:outerShdw>
              </a:effectLst>
            </a:endParaRPr>
          </a:p>
        </p:txBody>
      </p:sp>
      <p:sp>
        <p:nvSpPr>
          <p:cNvPr id="8" name="Content Placeholder 7"/>
          <p:cNvSpPr>
            <a:spLocks noGrp="1"/>
          </p:cNvSpPr>
          <p:nvPr>
            <p:ph sz="half" idx="2"/>
          </p:nvPr>
        </p:nvSpPr>
        <p:spPr/>
        <p:txBody>
          <a:bodyPr/>
          <a:lstStyle/>
          <a:p>
            <a:endParaRPr lang="en-US"/>
          </a:p>
        </p:txBody>
      </p:sp>
      <p:pic>
        <p:nvPicPr>
          <p:cNvPr id="20485" name="Picture 9" descr="http://www.brynmawr.edu/Acads/Cities/wld/00145/00145em.jpg"/>
          <p:cNvPicPr>
            <a:picLocks noChangeAspect="1" noChangeArrowheads="1"/>
          </p:cNvPicPr>
          <p:nvPr/>
        </p:nvPicPr>
        <p:blipFill>
          <a:blip r:embed="rId3" cstate="print"/>
          <a:srcRect/>
          <a:stretch>
            <a:fillRect/>
          </a:stretch>
        </p:blipFill>
        <p:spPr bwMode="auto">
          <a:xfrm>
            <a:off x="4495800" y="0"/>
            <a:ext cx="4648200" cy="3257550"/>
          </a:xfrm>
          <a:prstGeom prst="rect">
            <a:avLst/>
          </a:prstGeom>
          <a:noFill/>
          <a:ln w="9525">
            <a:noFill/>
            <a:miter lim="800000"/>
            <a:headEnd/>
            <a:tailEnd/>
          </a:ln>
        </p:spPr>
      </p:pic>
      <p:pic>
        <p:nvPicPr>
          <p:cNvPr id="20484" name="Picture 7" descr="http://www.historiasztuki.com.pl/TIME_PREROM/CorveyAbbey.jpg"/>
          <p:cNvPicPr>
            <a:picLocks noChangeAspect="1" noChangeArrowheads="1"/>
          </p:cNvPicPr>
          <p:nvPr/>
        </p:nvPicPr>
        <p:blipFill>
          <a:blip r:embed="rId4" cstate="print"/>
          <a:srcRect/>
          <a:stretch>
            <a:fillRect/>
          </a:stretch>
        </p:blipFill>
        <p:spPr bwMode="auto">
          <a:xfrm>
            <a:off x="4724400" y="120650"/>
            <a:ext cx="4267200" cy="6737350"/>
          </a:xfrm>
          <a:prstGeom prst="rect">
            <a:avLst/>
          </a:prstGeom>
          <a:noFill/>
          <a:ln w="9525">
            <a:noFill/>
            <a:miter lim="800000"/>
            <a:headEnd/>
            <a:tailEnd/>
          </a:ln>
        </p:spPr>
      </p:pic>
      <p:sp>
        <p:nvSpPr>
          <p:cNvPr id="9" name="5-Point Star 8"/>
          <p:cNvSpPr/>
          <p:nvPr/>
        </p:nvSpPr>
        <p:spPr bwMode="auto">
          <a:xfrm>
            <a:off x="2057400" y="304800"/>
            <a:ext cx="1143000" cy="990600"/>
          </a:xfrm>
          <a:prstGeom prst="star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dissolv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dissolv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dissolv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dissolv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dissolv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dissolv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2000"/>
                                        <p:tgtEl>
                                          <p:spTgt spid="20484"/>
                                        </p:tgtEl>
                                      </p:cBhvr>
                                    </p:animEffect>
                                    <p:set>
                                      <p:cBhvr>
                                        <p:cTn id="42" dur="1" fill="hold">
                                          <p:stCondLst>
                                            <p:cond delay="1999"/>
                                          </p:stCondLst>
                                        </p:cTn>
                                        <p:tgtEl>
                                          <p:spTgt spid="204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endParaRPr lang="en-US" smtClean="0"/>
          </a:p>
        </p:txBody>
      </p:sp>
      <p:sp>
        <p:nvSpPr>
          <p:cNvPr id="21507" name="Content Placeholder 2"/>
          <p:cNvSpPr>
            <a:spLocks noGrp="1"/>
          </p:cNvSpPr>
          <p:nvPr>
            <p:ph idx="1"/>
          </p:nvPr>
        </p:nvSpPr>
        <p:spPr/>
        <p:txBody>
          <a:bodyPr/>
          <a:lstStyle/>
          <a:p>
            <a:pPr eaLnBrk="1" hangingPunct="1"/>
            <a:endParaRPr lang="en-US" smtClean="0"/>
          </a:p>
        </p:txBody>
      </p:sp>
      <p:pic>
        <p:nvPicPr>
          <p:cNvPr id="21508" name="Picture 2" descr="File:Basilica di San Pietro 1450.jpg">
            <a:hlinkClick r:id="rId2"/>
          </p:cNvPr>
          <p:cNvPicPr>
            <a:picLocks noChangeAspect="1" noChangeArrowheads="1"/>
          </p:cNvPicPr>
          <p:nvPr/>
        </p:nvPicPr>
        <p:blipFill>
          <a:blip r:embed="rId3" cstate="print"/>
          <a:srcRect/>
          <a:stretch>
            <a:fillRect/>
          </a:stretch>
        </p:blipFill>
        <p:spPr bwMode="auto">
          <a:xfrm>
            <a:off x="762000" y="838200"/>
            <a:ext cx="7620000" cy="50482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0" y="230188"/>
            <a:ext cx="4191000" cy="1329595"/>
          </a:xfrm>
        </p:spPr>
        <p:txBody>
          <a:bodyPr/>
          <a:lstStyle/>
          <a:p>
            <a:pPr algn="r"/>
            <a:r>
              <a:rPr lang="en-US" sz="2400" b="1" i="1" dirty="0" err="1" smtClean="0"/>
              <a:t>Torhalle</a:t>
            </a:r>
            <a:r>
              <a:rPr lang="en-US" sz="2400" b="1" i="1" dirty="0" smtClean="0"/>
              <a:t> or</a:t>
            </a:r>
            <a:r>
              <a:rPr lang="en-US" sz="2400" b="1" i="1" dirty="0"/>
              <a:t> Gatehouse</a:t>
            </a:r>
            <a:r>
              <a:rPr lang="en-US" sz="2400" b="1" i="1" dirty="0" smtClean="0"/>
              <a:t> of </a:t>
            </a:r>
            <a:r>
              <a:rPr lang="en-US" sz="2400" b="1" i="1" dirty="0" err="1" smtClean="0"/>
              <a:t>Lorsch</a:t>
            </a:r>
            <a:r>
              <a:rPr lang="en-US" sz="2400" b="1" i="1" dirty="0" smtClean="0"/>
              <a:t> Monastery</a:t>
            </a:r>
            <a:r>
              <a:rPr lang="en-US" sz="2400" b="1" dirty="0" smtClean="0"/>
              <a:t/>
            </a:r>
            <a:br>
              <a:rPr lang="en-US" sz="2400" b="1" dirty="0" smtClean="0"/>
            </a:br>
            <a:r>
              <a:rPr lang="en-US" sz="2400" b="1" dirty="0" smtClean="0"/>
              <a:t>Carolingian</a:t>
            </a:r>
            <a:br>
              <a:rPr lang="en-US" sz="2400" b="1" dirty="0" smtClean="0"/>
            </a:br>
            <a:r>
              <a:rPr lang="en-US" sz="2400" b="1" dirty="0" smtClean="0"/>
              <a:t>c</a:t>
            </a:r>
            <a:r>
              <a:rPr lang="en-US" sz="2400" b="1" dirty="0"/>
              <a:t>. 800 </a:t>
            </a:r>
            <a:endParaRPr lang="en-US" sz="2400" dirty="0"/>
          </a:p>
        </p:txBody>
      </p:sp>
      <p:sp>
        <p:nvSpPr>
          <p:cNvPr id="6" name="Content Placeholder 5"/>
          <p:cNvSpPr>
            <a:spLocks noGrp="1"/>
          </p:cNvSpPr>
          <p:nvPr>
            <p:ph sz="half" idx="1"/>
          </p:nvPr>
        </p:nvSpPr>
        <p:spPr/>
        <p:txBody>
          <a:bodyPr/>
          <a:lstStyle/>
          <a:p>
            <a:endParaRPr lang="en-US"/>
          </a:p>
        </p:txBody>
      </p:sp>
      <p:sp>
        <p:nvSpPr>
          <p:cNvPr id="7" name="Content Placeholder 6"/>
          <p:cNvSpPr>
            <a:spLocks noGrp="1"/>
          </p:cNvSpPr>
          <p:nvPr>
            <p:ph sz="half" idx="2"/>
          </p:nvPr>
        </p:nvSpPr>
        <p:spPr>
          <a:xfrm>
            <a:off x="4648200" y="1676400"/>
            <a:ext cx="4114800" cy="4690515"/>
          </a:xfrm>
        </p:spPr>
        <p:txBody>
          <a:bodyPr/>
          <a:lstStyle/>
          <a:p>
            <a:r>
              <a:rPr lang="en-US" sz="2400" dirty="0" smtClean="0"/>
              <a:t>-Three arched openings are divided by engaged columns ref “Arch of Constantine”</a:t>
            </a:r>
          </a:p>
          <a:p>
            <a:r>
              <a:rPr lang="en-US" sz="2400" dirty="0" smtClean="0"/>
              <a:t>-fluted pilasters on the second floor </a:t>
            </a:r>
          </a:p>
          <a:p>
            <a:r>
              <a:rPr lang="en-US" sz="2400" dirty="0" smtClean="0"/>
              <a:t>-Carolingian patterning motifs cover the walls </a:t>
            </a:r>
          </a:p>
          <a:p>
            <a:r>
              <a:rPr lang="en-US" sz="2400" dirty="0" smtClean="0"/>
              <a:t>-Chapel on the upper story, originally, perhaps a reception room for guests </a:t>
            </a:r>
          </a:p>
          <a:p>
            <a:r>
              <a:rPr lang="en-US" sz="2400" dirty="0" smtClean="0"/>
              <a:t>-Building stood in an atrium </a:t>
            </a:r>
          </a:p>
          <a:p>
            <a:r>
              <a:rPr lang="en-US" sz="2400" dirty="0" smtClean="0"/>
              <a:t>-Turrets on left and right house stairwells</a:t>
            </a:r>
            <a:endParaRPr lang="en-US" sz="2400" dirty="0"/>
          </a:p>
        </p:txBody>
      </p:sp>
      <p:pic>
        <p:nvPicPr>
          <p:cNvPr id="16388" name="Picture 5" descr="Torhalle_Kloster_Lorsch"/>
          <p:cNvPicPr>
            <a:picLocks noChangeAspect="1" noChangeArrowheads="1"/>
          </p:cNvPicPr>
          <p:nvPr/>
        </p:nvPicPr>
        <p:blipFill>
          <a:blip r:embed="rId3" cstate="print"/>
          <a:srcRect/>
          <a:stretch>
            <a:fillRect/>
          </a:stretch>
        </p:blipFill>
        <p:spPr bwMode="auto">
          <a:xfrm>
            <a:off x="304800" y="304800"/>
            <a:ext cx="4160784" cy="3124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endParaRPr lang="en-US" smtClean="0"/>
          </a:p>
        </p:txBody>
      </p:sp>
      <p:sp>
        <p:nvSpPr>
          <p:cNvPr id="17411" name="Rectangle 3"/>
          <p:cNvSpPr>
            <a:spLocks noGrp="1" noChangeArrowheads="1"/>
          </p:cNvSpPr>
          <p:nvPr>
            <p:ph type="body" idx="1"/>
          </p:nvPr>
        </p:nvSpPr>
        <p:spPr/>
        <p:txBody>
          <a:bodyPr/>
          <a:lstStyle/>
          <a:p>
            <a:pPr eaLnBrk="1" hangingPunct="1"/>
            <a:endParaRPr lang="en-US" smtClean="0"/>
          </a:p>
        </p:txBody>
      </p:sp>
      <p:pic>
        <p:nvPicPr>
          <p:cNvPr id="17412" name="Picture 9" descr="ill3"/>
          <p:cNvPicPr>
            <a:picLocks noChangeAspect="1" noChangeArrowheads="1"/>
          </p:cNvPicPr>
          <p:nvPr/>
        </p:nvPicPr>
        <p:blipFill>
          <a:blip r:embed="rId3" cstate="print"/>
          <a:srcRect/>
          <a:stretch>
            <a:fillRect/>
          </a:stretch>
        </p:blipFill>
        <p:spPr bwMode="auto">
          <a:xfrm>
            <a:off x="0" y="457200"/>
            <a:ext cx="9144000" cy="6172200"/>
          </a:xfrm>
          <a:prstGeom prst="rect">
            <a:avLst/>
          </a:prstGeom>
          <a:noFill/>
          <a:ln w="9525">
            <a:noFill/>
            <a:miter lim="800000"/>
            <a:headEnd/>
            <a:tailEnd/>
          </a:ln>
        </p:spPr>
      </p:pic>
      <p:pic>
        <p:nvPicPr>
          <p:cNvPr id="5" name="Picture 5" descr="Torhalle_Kloster_Lorsch"/>
          <p:cNvPicPr>
            <a:picLocks noChangeAspect="1" noChangeArrowheads="1"/>
          </p:cNvPicPr>
          <p:nvPr/>
        </p:nvPicPr>
        <p:blipFill>
          <a:blip r:embed="rId4" cstate="print"/>
          <a:srcRect/>
          <a:stretch>
            <a:fillRect/>
          </a:stretch>
        </p:blipFill>
        <p:spPr bwMode="auto">
          <a:xfrm>
            <a:off x="304800" y="304800"/>
            <a:ext cx="8077200" cy="6064912"/>
          </a:xfrm>
          <a:prstGeom prst="rect">
            <a:avLst/>
          </a:prstGeom>
          <a:noFill/>
          <a:ln w="9525">
            <a:noFill/>
            <a:miter lim="800000"/>
            <a:headEnd/>
            <a:tailEnd/>
          </a:ln>
        </p:spPr>
      </p:pic>
      <p:pic>
        <p:nvPicPr>
          <p:cNvPr id="6" name="Picture 1027" descr="http://www.brynmawr.edu/Acads/Cities/wld/01010/01010b.jpg"/>
          <p:cNvPicPr>
            <a:picLocks noChangeAspect="1" noChangeArrowheads="1"/>
          </p:cNvPicPr>
          <p:nvPr/>
        </p:nvPicPr>
        <p:blipFill>
          <a:blip r:embed="rId5" cstate="print"/>
          <a:srcRect/>
          <a:stretch>
            <a:fillRect/>
          </a:stretch>
        </p:blipFill>
        <p:spPr bwMode="auto">
          <a:xfrm>
            <a:off x="685800" y="381000"/>
            <a:ext cx="4321175" cy="62865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4"/>
          <p:cNvSpPr>
            <a:spLocks noChangeArrowheads="1"/>
          </p:cNvSpPr>
          <p:nvPr/>
        </p:nvSpPr>
        <p:spPr bwMode="auto">
          <a:xfrm>
            <a:off x="177800" y="2149475"/>
            <a:ext cx="9144000" cy="0"/>
          </a:xfrm>
          <a:prstGeom prst="rect">
            <a:avLst/>
          </a:prstGeom>
          <a:noFill/>
          <a:ln w="9525">
            <a:noFill/>
            <a:miter lim="800000"/>
            <a:headEnd/>
            <a:tailEnd/>
          </a:ln>
        </p:spPr>
        <p:txBody>
          <a:bodyPr>
            <a:spAutoFit/>
          </a:bodyPr>
          <a:lstStyle/>
          <a:p>
            <a:endParaRPr lang="en-US"/>
          </a:p>
        </p:txBody>
      </p:sp>
      <p:pic>
        <p:nvPicPr>
          <p:cNvPr id="24580" name="Picture 6" descr="http://employees.oneonta.edu/farberas/arth/Images/109images/Carolingian/lorsch_gatehousem.jpg">
            <a:hlinkClick r:id="rId2"/>
          </p:cNvPr>
          <p:cNvPicPr>
            <a:picLocks noChangeAspect="1" noChangeArrowheads="1"/>
          </p:cNvPicPr>
          <p:nvPr/>
        </p:nvPicPr>
        <p:blipFill>
          <a:blip r:embed="rId3" cstate="print"/>
          <a:srcRect/>
          <a:stretch>
            <a:fillRect/>
          </a:stretch>
        </p:blipFill>
        <p:spPr bwMode="auto">
          <a:xfrm>
            <a:off x="228600" y="914400"/>
            <a:ext cx="3048000" cy="2838450"/>
          </a:xfrm>
          <a:prstGeom prst="rect">
            <a:avLst/>
          </a:prstGeom>
          <a:noFill/>
          <a:ln w="9525">
            <a:noFill/>
            <a:miter lim="800000"/>
            <a:headEnd/>
            <a:tailEnd/>
          </a:ln>
        </p:spPr>
      </p:pic>
      <p:sp>
        <p:nvSpPr>
          <p:cNvPr id="24581" name="Rectangle 7"/>
          <p:cNvSpPr>
            <a:spLocks noChangeArrowheads="1"/>
          </p:cNvSpPr>
          <p:nvPr/>
        </p:nvSpPr>
        <p:spPr bwMode="auto">
          <a:xfrm>
            <a:off x="112713" y="2532063"/>
            <a:ext cx="9144000" cy="0"/>
          </a:xfrm>
          <a:prstGeom prst="rect">
            <a:avLst/>
          </a:prstGeom>
          <a:noFill/>
          <a:ln w="9525">
            <a:noFill/>
            <a:miter lim="800000"/>
            <a:headEnd/>
            <a:tailEnd/>
          </a:ln>
        </p:spPr>
        <p:txBody>
          <a:bodyPr>
            <a:spAutoFit/>
          </a:bodyPr>
          <a:lstStyle/>
          <a:p>
            <a:endParaRPr lang="en-US"/>
          </a:p>
        </p:txBody>
      </p:sp>
      <p:pic>
        <p:nvPicPr>
          <p:cNvPr id="24582" name="Picture 9" descr="http://employees.oneonta.edu/farberas/arth/Images/ARTH212images/Early_Christian/Sculpture/Arch_Constantine/ArchM.jpg">
            <a:hlinkClick r:id="rId4"/>
          </p:cNvPr>
          <p:cNvPicPr>
            <a:picLocks noChangeAspect="1" noChangeArrowheads="1"/>
          </p:cNvPicPr>
          <p:nvPr/>
        </p:nvPicPr>
        <p:blipFill>
          <a:blip r:embed="rId5" cstate="print"/>
          <a:srcRect/>
          <a:stretch>
            <a:fillRect/>
          </a:stretch>
        </p:blipFill>
        <p:spPr bwMode="auto">
          <a:xfrm>
            <a:off x="3352800" y="1524000"/>
            <a:ext cx="2171700" cy="1703388"/>
          </a:xfrm>
          <a:prstGeom prst="rect">
            <a:avLst/>
          </a:prstGeom>
          <a:noFill/>
          <a:ln w="9525">
            <a:noFill/>
            <a:miter lim="800000"/>
            <a:headEnd/>
            <a:tailEnd/>
          </a:ln>
        </p:spPr>
      </p:pic>
      <p:pic>
        <p:nvPicPr>
          <p:cNvPr id="24583" name="Picture 11" descr="http://employees.oneonta.edu/farberas/arth/Images/109images/Carolingian/Equestrian_statue.jpg"/>
          <p:cNvPicPr>
            <a:picLocks noChangeAspect="1" noChangeArrowheads="1"/>
          </p:cNvPicPr>
          <p:nvPr/>
        </p:nvPicPr>
        <p:blipFill>
          <a:blip r:embed="rId6" cstate="print"/>
          <a:srcRect/>
          <a:stretch>
            <a:fillRect/>
          </a:stretch>
        </p:blipFill>
        <p:spPr bwMode="auto">
          <a:xfrm>
            <a:off x="762000" y="3962400"/>
            <a:ext cx="1760538" cy="2514600"/>
          </a:xfrm>
          <a:prstGeom prst="rect">
            <a:avLst/>
          </a:prstGeom>
          <a:noFill/>
          <a:ln w="9525">
            <a:noFill/>
            <a:miter lim="800000"/>
            <a:headEnd/>
            <a:tailEnd/>
          </a:ln>
        </p:spPr>
      </p:pic>
      <p:pic>
        <p:nvPicPr>
          <p:cNvPr id="24584" name="Picture 13" descr="http://employees.oneonta.edu/farberas/arth/Images/109images/Roman/Imperial_Sculpture/Marcus_Aurelius_Equestrian.jpg"/>
          <p:cNvPicPr>
            <a:picLocks noChangeAspect="1" noChangeArrowheads="1"/>
          </p:cNvPicPr>
          <p:nvPr/>
        </p:nvPicPr>
        <p:blipFill>
          <a:blip r:embed="rId7" cstate="print"/>
          <a:srcRect/>
          <a:stretch>
            <a:fillRect/>
          </a:stretch>
        </p:blipFill>
        <p:spPr bwMode="auto">
          <a:xfrm>
            <a:off x="2895600" y="3962400"/>
            <a:ext cx="1668463" cy="2495550"/>
          </a:xfrm>
          <a:prstGeom prst="rect">
            <a:avLst/>
          </a:prstGeom>
          <a:noFill/>
          <a:ln w="9525">
            <a:noFill/>
            <a:miter lim="800000"/>
            <a:headEnd/>
            <a:tailEnd/>
          </a:ln>
        </p:spPr>
      </p:pic>
      <p:sp>
        <p:nvSpPr>
          <p:cNvPr id="24585" name="Line 14"/>
          <p:cNvSpPr>
            <a:spLocks noChangeShapeType="1"/>
          </p:cNvSpPr>
          <p:nvPr/>
        </p:nvSpPr>
        <p:spPr bwMode="auto">
          <a:xfrm>
            <a:off x="2209800" y="4953000"/>
            <a:ext cx="762000" cy="0"/>
          </a:xfrm>
          <a:prstGeom prst="line">
            <a:avLst/>
          </a:prstGeom>
          <a:noFill/>
          <a:ln w="57150">
            <a:solidFill>
              <a:srgbClr val="FF6600"/>
            </a:solidFill>
            <a:round/>
            <a:headEnd/>
            <a:tailEnd type="triangle" w="med" len="med"/>
          </a:ln>
        </p:spPr>
        <p:txBody>
          <a:bodyPr/>
          <a:lstStyle/>
          <a:p>
            <a:endParaRPr lang="en-US"/>
          </a:p>
        </p:txBody>
      </p:sp>
      <p:sp>
        <p:nvSpPr>
          <p:cNvPr id="24586" name="Line 15"/>
          <p:cNvSpPr>
            <a:spLocks noChangeShapeType="1"/>
          </p:cNvSpPr>
          <p:nvPr/>
        </p:nvSpPr>
        <p:spPr bwMode="auto">
          <a:xfrm>
            <a:off x="2895600" y="2590800"/>
            <a:ext cx="762000" cy="0"/>
          </a:xfrm>
          <a:prstGeom prst="line">
            <a:avLst/>
          </a:prstGeom>
          <a:noFill/>
          <a:ln w="57150">
            <a:solidFill>
              <a:srgbClr val="FF6600"/>
            </a:solidFill>
            <a:round/>
            <a:headEnd/>
            <a:tailEnd type="triangle" w="med" len="med"/>
          </a:ln>
        </p:spPr>
        <p:txBody>
          <a:bodyPr/>
          <a:lstStyle/>
          <a:p>
            <a:endParaRPr lang="en-US"/>
          </a:p>
        </p:txBody>
      </p:sp>
      <p:sp>
        <p:nvSpPr>
          <p:cNvPr id="24587" name="Rectangle 16"/>
          <p:cNvSpPr>
            <a:spLocks noChangeArrowheads="1"/>
          </p:cNvSpPr>
          <p:nvPr/>
        </p:nvSpPr>
        <p:spPr bwMode="auto">
          <a:xfrm>
            <a:off x="5715000" y="990600"/>
            <a:ext cx="3200400" cy="584775"/>
          </a:xfrm>
          <a:prstGeom prst="rect">
            <a:avLst/>
          </a:prstGeom>
          <a:noFill/>
          <a:ln w="9525">
            <a:noFill/>
            <a:miter lim="800000"/>
            <a:headEnd/>
            <a:tailEnd/>
          </a:ln>
        </p:spPr>
        <p:txBody>
          <a:bodyPr>
            <a:spAutoFit/>
          </a:bodyPr>
          <a:lstStyle/>
          <a:p>
            <a:r>
              <a:rPr lang="en-US" sz="1600" dirty="0"/>
              <a:t/>
            </a:r>
            <a:br>
              <a:rPr lang="en-US" sz="1600" dirty="0"/>
            </a:br>
            <a:endParaRPr lang="en-US" sz="1600" dirty="0"/>
          </a:p>
        </p:txBody>
      </p:sp>
      <p:sp>
        <p:nvSpPr>
          <p:cNvPr id="24588" name="Rectangle 17"/>
          <p:cNvSpPr>
            <a:spLocks noChangeArrowheads="1"/>
          </p:cNvSpPr>
          <p:nvPr/>
        </p:nvSpPr>
        <p:spPr bwMode="auto">
          <a:xfrm>
            <a:off x="4876800" y="3429000"/>
            <a:ext cx="4267200" cy="6251575"/>
          </a:xfrm>
          <a:prstGeom prst="rect">
            <a:avLst/>
          </a:prstGeom>
          <a:noFill/>
          <a:ln w="9525">
            <a:noFill/>
            <a:miter lim="800000"/>
            <a:headEnd/>
            <a:tailEnd/>
          </a:ln>
        </p:spPr>
        <p:txBody>
          <a:bodyPr/>
          <a:lstStyle/>
          <a:p>
            <a:endParaRPr lang="en-US" sz="1600" dirty="0"/>
          </a:p>
        </p:txBody>
      </p:sp>
      <p:sp>
        <p:nvSpPr>
          <p:cNvPr id="13" name="Title 12"/>
          <p:cNvSpPr>
            <a:spLocks noGrp="1"/>
          </p:cNvSpPr>
          <p:nvPr>
            <p:ph type="title"/>
          </p:nvPr>
        </p:nvSpPr>
        <p:spPr>
          <a:xfrm>
            <a:off x="381000" y="230188"/>
            <a:ext cx="8382000" cy="1329595"/>
          </a:xfrm>
        </p:spPr>
        <p:txBody>
          <a:bodyPr/>
          <a:lstStyle/>
          <a:p>
            <a:r>
              <a:rPr lang="en-US" sz="2400" b="1"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Verdana" pitchFamily="34" charset="0"/>
              </a:rPr>
              <a:t>The art and architecture of the Carolingian period is based on Roman models.</a:t>
            </a:r>
            <a:r>
              <a:rPr lang="en-US" dirty="0">
                <a:solidFill>
                  <a:srgbClr val="FFFF00"/>
                </a:solidFill>
              </a:rPr>
              <a:t/>
            </a:r>
            <a:br>
              <a:rPr lang="en-US" dirty="0">
                <a:solidFill>
                  <a:srgbClr val="FFFF00"/>
                </a:solidFill>
              </a:rPr>
            </a:br>
            <a:endParaRPr lang="en-US" dirty="0"/>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0"/>
            <a:ext cx="5486400" cy="664797"/>
          </a:xfrm>
        </p:spPr>
        <p:txBody>
          <a:bodyPr/>
          <a:lstStyle/>
          <a:p>
            <a:r>
              <a:rPr lang="en-US" dirty="0" smtClean="0">
                <a:latin typeface="Cambria" pitchFamily="18" charset="0"/>
              </a:rPr>
              <a:t>Carolinian</a:t>
            </a:r>
          </a:p>
        </p:txBody>
      </p:sp>
      <p:sp>
        <p:nvSpPr>
          <p:cNvPr id="3" name="Content Placeholder 2"/>
          <p:cNvSpPr>
            <a:spLocks noGrp="1"/>
          </p:cNvSpPr>
          <p:nvPr>
            <p:ph idx="1"/>
          </p:nvPr>
        </p:nvSpPr>
        <p:spPr>
          <a:xfrm>
            <a:off x="0" y="914400"/>
            <a:ext cx="6400800" cy="3124200"/>
          </a:xfrm>
        </p:spPr>
        <p:txBody>
          <a:bodyPr rtlCol="0">
            <a:normAutofit/>
          </a:bodyPr>
          <a:lstStyle/>
          <a:p>
            <a:pPr fontAlgn="auto">
              <a:lnSpc>
                <a:spcPct val="80000"/>
              </a:lnSpc>
              <a:spcAft>
                <a:spcPts val="0"/>
              </a:spcAft>
              <a:buFont typeface="Arial" pitchFamily="34" charset="0"/>
              <a:buChar char="•"/>
              <a:defRPr/>
            </a:pPr>
            <a:r>
              <a:rPr lang="en-US" sz="3000" dirty="0">
                <a:latin typeface="Cambria" pitchFamily="18" charset="0"/>
              </a:rPr>
              <a:t>Charles the Great (Charlemagne) crowned by Pope Leo III on Christmas day 800</a:t>
            </a:r>
          </a:p>
          <a:p>
            <a:pPr fontAlgn="auto">
              <a:lnSpc>
                <a:spcPct val="80000"/>
              </a:lnSpc>
              <a:spcAft>
                <a:spcPts val="0"/>
              </a:spcAft>
              <a:buFont typeface="Arial" pitchFamily="34" charset="0"/>
              <a:buChar char="•"/>
              <a:defRPr/>
            </a:pPr>
            <a:r>
              <a:rPr lang="en-US" sz="3000" dirty="0">
                <a:latin typeface="Cambria" pitchFamily="18" charset="0"/>
              </a:rPr>
              <a:t>First Holy (Christian) Roman Emperor</a:t>
            </a:r>
          </a:p>
          <a:p>
            <a:pPr fontAlgn="auto">
              <a:lnSpc>
                <a:spcPct val="80000"/>
              </a:lnSpc>
              <a:spcAft>
                <a:spcPts val="0"/>
              </a:spcAft>
              <a:buFont typeface="Arial" pitchFamily="34" charset="0"/>
              <a:buChar char="•"/>
              <a:defRPr/>
            </a:pPr>
            <a:r>
              <a:rPr lang="en-US" sz="3000" dirty="0">
                <a:latin typeface="Cambria" pitchFamily="18" charset="0"/>
              </a:rPr>
              <a:t>His name given to era (</a:t>
            </a:r>
            <a:r>
              <a:rPr lang="en-US" sz="3000" dirty="0" err="1">
                <a:latin typeface="Cambria" pitchFamily="18" charset="0"/>
              </a:rPr>
              <a:t>Carolus</a:t>
            </a:r>
            <a:r>
              <a:rPr lang="en-US" sz="3000" dirty="0">
                <a:latin typeface="Cambria" pitchFamily="18" charset="0"/>
              </a:rPr>
              <a:t> Magnus) = </a:t>
            </a:r>
            <a:r>
              <a:rPr lang="en-US" sz="3000" dirty="0" smtClean="0">
                <a:latin typeface="Cambria" pitchFamily="18" charset="0"/>
              </a:rPr>
              <a:t>Carolingian</a:t>
            </a:r>
            <a:endParaRPr lang="en-US" sz="3000" dirty="0">
              <a:latin typeface="Cambria" pitchFamily="18" charset="0"/>
            </a:endParaRPr>
          </a:p>
        </p:txBody>
      </p:sp>
      <p:pic>
        <p:nvPicPr>
          <p:cNvPr id="6148" name="Picture 6" descr="msotw9_temp0"/>
          <p:cNvPicPr>
            <a:picLocks noChangeAspect="1" noChangeArrowheads="1"/>
          </p:cNvPicPr>
          <p:nvPr/>
        </p:nvPicPr>
        <p:blipFill>
          <a:blip r:embed="rId2" cstate="print">
            <a:lum contrast="36000"/>
          </a:blip>
          <a:srcRect/>
          <a:stretch>
            <a:fillRect/>
          </a:stretch>
        </p:blipFill>
        <p:spPr bwMode="auto">
          <a:xfrm>
            <a:off x="6477000" y="0"/>
            <a:ext cx="2667000" cy="3778250"/>
          </a:xfrm>
          <a:prstGeom prst="rect">
            <a:avLst/>
          </a:prstGeom>
          <a:noFill/>
          <a:ln w="9525">
            <a:noFill/>
            <a:miter lim="800000"/>
            <a:headEnd/>
            <a:tailEnd/>
          </a:ln>
        </p:spPr>
      </p:pic>
      <p:pic>
        <p:nvPicPr>
          <p:cNvPr id="6149" name="Picture 6" descr="msotw9_temp0"/>
          <p:cNvPicPr>
            <a:picLocks noChangeAspect="1" noChangeArrowheads="1"/>
          </p:cNvPicPr>
          <p:nvPr/>
        </p:nvPicPr>
        <p:blipFill>
          <a:blip r:embed="rId3" cstate="print">
            <a:lum contrast="18000"/>
          </a:blip>
          <a:srcRect/>
          <a:stretch>
            <a:fillRect/>
          </a:stretch>
        </p:blipFill>
        <p:spPr bwMode="auto">
          <a:xfrm>
            <a:off x="6846888" y="3733800"/>
            <a:ext cx="2297112" cy="3124200"/>
          </a:xfrm>
          <a:prstGeom prst="rect">
            <a:avLst/>
          </a:prstGeom>
          <a:noFill/>
          <a:ln w="9525">
            <a:solidFill>
              <a:schemeClr val="bg2"/>
            </a:solidFill>
            <a:miter lim="800000"/>
            <a:headEnd/>
            <a:tailEnd/>
          </a:ln>
        </p:spPr>
      </p:pic>
      <p:pic>
        <p:nvPicPr>
          <p:cNvPr id="6150" name="Picture 4" descr="St"/>
          <p:cNvPicPr>
            <a:picLocks noChangeAspect="1" noChangeArrowheads="1"/>
          </p:cNvPicPr>
          <p:nvPr/>
        </p:nvPicPr>
        <p:blipFill>
          <a:blip r:embed="rId4" cstate="print"/>
          <a:srcRect/>
          <a:stretch>
            <a:fillRect/>
          </a:stretch>
        </p:blipFill>
        <p:spPr bwMode="auto">
          <a:xfrm>
            <a:off x="2667000" y="4267200"/>
            <a:ext cx="1958975" cy="2590800"/>
          </a:xfrm>
          <a:prstGeom prst="rect">
            <a:avLst/>
          </a:prstGeom>
          <a:noFill/>
          <a:ln w="9525">
            <a:noFill/>
            <a:miter lim="800000"/>
            <a:headEnd/>
            <a:tailEnd/>
          </a:ln>
        </p:spPr>
      </p:pic>
      <p:pic>
        <p:nvPicPr>
          <p:cNvPr id="6151" name="Picture 10" descr="Picture">
            <a:hlinkClick r:id="rId5"/>
          </p:cNvPr>
          <p:cNvPicPr>
            <a:picLocks noChangeAspect="1" noChangeArrowheads="1"/>
          </p:cNvPicPr>
          <p:nvPr/>
        </p:nvPicPr>
        <p:blipFill>
          <a:blip r:embed="rId6" cstate="print"/>
          <a:srcRect/>
          <a:stretch>
            <a:fillRect/>
          </a:stretch>
        </p:blipFill>
        <p:spPr bwMode="auto">
          <a:xfrm>
            <a:off x="4648200" y="4241800"/>
            <a:ext cx="2195513" cy="2616200"/>
          </a:xfrm>
          <a:prstGeom prst="rect">
            <a:avLst/>
          </a:prstGeom>
          <a:noFill/>
          <a:ln w="9525">
            <a:noFill/>
            <a:miter lim="800000"/>
            <a:headEnd/>
            <a:tailEnd/>
          </a:ln>
        </p:spPr>
      </p:pic>
      <p:sp>
        <p:nvSpPr>
          <p:cNvPr id="6152" name="TextBox 7"/>
          <p:cNvSpPr txBox="1">
            <a:spLocks noChangeArrowheads="1"/>
          </p:cNvSpPr>
          <p:nvPr/>
        </p:nvSpPr>
        <p:spPr bwMode="auto">
          <a:xfrm>
            <a:off x="0" y="4038600"/>
            <a:ext cx="2743200" cy="2031325"/>
          </a:xfrm>
          <a:prstGeom prst="rect">
            <a:avLst/>
          </a:prstGeom>
          <a:noFill/>
          <a:ln w="9525">
            <a:noFill/>
            <a:miter lim="800000"/>
            <a:headEnd/>
            <a:tailEnd/>
          </a:ln>
        </p:spPr>
        <p:txBody>
          <a:bodyPr>
            <a:spAutoFit/>
          </a:bodyPr>
          <a:lstStyle/>
          <a:p>
            <a:pPr>
              <a:buFont typeface="Arial" charset="0"/>
              <a:buChar char="•"/>
            </a:pPr>
            <a:r>
              <a:rPr lang="en-US" dirty="0">
                <a:latin typeface="Cambria" pitchFamily="18" charset="0"/>
              </a:rPr>
              <a:t>Regain glory of Roman Emperor</a:t>
            </a:r>
          </a:p>
          <a:p>
            <a:pPr>
              <a:buFont typeface="Arial" charset="0"/>
              <a:buChar char="•"/>
            </a:pPr>
            <a:endParaRPr lang="en-US" dirty="0">
              <a:latin typeface="Cambria" pitchFamily="18" charset="0"/>
            </a:endParaRPr>
          </a:p>
          <a:p>
            <a:pPr>
              <a:buFont typeface="Arial" charset="0"/>
              <a:buChar char="•"/>
            </a:pPr>
            <a:r>
              <a:rPr lang="en-US" dirty="0">
                <a:latin typeface="Cambria" pitchFamily="18" charset="0"/>
              </a:rPr>
              <a:t>Based on San vital</a:t>
            </a:r>
          </a:p>
          <a:p>
            <a:pPr>
              <a:buFont typeface="Arial" charset="0"/>
              <a:buChar char="•"/>
            </a:pPr>
            <a:endParaRPr lang="en-US" dirty="0">
              <a:latin typeface="Cambria" pitchFamily="18" charset="0"/>
            </a:endParaRPr>
          </a:p>
          <a:p>
            <a:pPr>
              <a:buFont typeface="Arial" charset="0"/>
              <a:buChar char="•"/>
            </a:pPr>
            <a:r>
              <a:rPr lang="en-US" dirty="0">
                <a:latin typeface="Cambria" pitchFamily="18" charset="0"/>
              </a:rPr>
              <a:t>Commissions many manuscripts</a:t>
            </a:r>
          </a:p>
        </p:txBody>
      </p:sp>
      <p:cxnSp>
        <p:nvCxnSpPr>
          <p:cNvPr id="10" name="Straight Arrow Connector 9"/>
          <p:cNvCxnSpPr/>
          <p:nvPr/>
        </p:nvCxnSpPr>
        <p:spPr>
          <a:xfrm flipV="1">
            <a:off x="2362200" y="2971800"/>
            <a:ext cx="4191000" cy="1371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981200" y="4038600"/>
            <a:ext cx="5105400" cy="990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447800" y="5943600"/>
            <a:ext cx="17526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Ottonian</a:t>
            </a:r>
            <a:r>
              <a:rPr lang="en-US" dirty="0" smtClean="0"/>
              <a:t> Art</a:t>
            </a:r>
            <a:endParaRPr lang="en-US" dirty="0"/>
          </a:p>
        </p:txBody>
      </p:sp>
      <p:sp>
        <p:nvSpPr>
          <p:cNvPr id="3" name="Content Placeholder 2"/>
          <p:cNvSpPr>
            <a:spLocks noGrp="1"/>
          </p:cNvSpPr>
          <p:nvPr>
            <p:ph idx="1"/>
          </p:nvPr>
        </p:nvSpPr>
        <p:spPr>
          <a:xfrm>
            <a:off x="381000" y="1412875"/>
            <a:ext cx="8382000" cy="5810822"/>
          </a:xfrm>
        </p:spPr>
        <p:txBody>
          <a:bodyPr/>
          <a:lstStyle/>
          <a:p>
            <a:r>
              <a:rPr lang="en-US" dirty="0" smtClean="0"/>
              <a:t>New wave of “barbarian” invasions brought chaos back to Europe- Vikings, Magyars, Saracen pirates</a:t>
            </a:r>
          </a:p>
          <a:p>
            <a:r>
              <a:rPr lang="en-US" dirty="0" smtClean="0"/>
              <a:t>Carolingian Empire crumbles 30 years after the death of Charlemagne.</a:t>
            </a:r>
          </a:p>
          <a:p>
            <a:r>
              <a:rPr lang="en-US" dirty="0" smtClean="0"/>
              <a:t>the Holy Roman Empire (or sometimes the </a:t>
            </a:r>
            <a:r>
              <a:rPr lang="en-US" dirty="0" err="1" smtClean="0"/>
              <a:t>Ottonian</a:t>
            </a:r>
            <a:r>
              <a:rPr lang="en-US" dirty="0" smtClean="0"/>
              <a:t> Empire) is formed in Germany after the breakup of the Carolingian Empire.</a:t>
            </a:r>
          </a:p>
          <a:p>
            <a:r>
              <a:rPr lang="en-US" dirty="0" smtClean="0"/>
              <a:t>Founded by Otto I in 962 </a:t>
            </a:r>
          </a:p>
          <a:p>
            <a:r>
              <a:rPr lang="en-US" dirty="0" smtClean="0"/>
              <a:t>(</a:t>
            </a:r>
            <a:r>
              <a:rPr lang="en-US" dirty="0" err="1" smtClean="0"/>
              <a:t>Sidenote</a:t>
            </a:r>
            <a:r>
              <a:rPr lang="en-US" dirty="0" smtClean="0"/>
              <a:t>- the Holy Roman Empire exists in Germany until 1806)</a:t>
            </a:r>
          </a:p>
          <a:p>
            <a:endParaRPr lang="en-US"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8" name="Picture 10" descr="Europe 600 AD"/>
          <p:cNvPicPr>
            <a:picLocks noChangeAspect="1" noChangeArrowheads="1"/>
          </p:cNvPicPr>
          <p:nvPr/>
        </p:nvPicPr>
        <p:blipFill>
          <a:blip r:embed="rId3" cstate="print"/>
          <a:srcRect/>
          <a:stretch>
            <a:fillRect/>
          </a:stretch>
        </p:blipFill>
        <p:spPr bwMode="auto">
          <a:xfrm>
            <a:off x="228600" y="381000"/>
            <a:ext cx="6248400" cy="6388989"/>
          </a:xfrm>
          <a:prstGeom prst="rect">
            <a:avLst/>
          </a:prstGeom>
          <a:noFill/>
        </p:spPr>
      </p:pic>
      <p:pic>
        <p:nvPicPr>
          <p:cNvPr id="3" name="Picture 2" descr="http://ckingsley.files.wordpress.com/2011/08/anglo-saxon-invasion.jpg"/>
          <p:cNvPicPr>
            <a:picLocks noChangeAspect="1" noChangeArrowheads="1"/>
          </p:cNvPicPr>
          <p:nvPr/>
        </p:nvPicPr>
        <p:blipFill>
          <a:blip r:embed="rId4" cstate="print"/>
          <a:srcRect/>
          <a:stretch>
            <a:fillRect/>
          </a:stretch>
        </p:blipFill>
        <p:spPr bwMode="auto">
          <a:xfrm>
            <a:off x="380999" y="533400"/>
            <a:ext cx="8495267" cy="57150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1141412"/>
          </a:xfrm>
        </p:spPr>
        <p:txBody>
          <a:bodyPr/>
          <a:lstStyle/>
          <a:p>
            <a:endParaRPr lang="en-US" dirty="0"/>
          </a:p>
        </p:txBody>
      </p:sp>
      <p:sp>
        <p:nvSpPr>
          <p:cNvPr id="6" name="Content Placeholder 5"/>
          <p:cNvSpPr>
            <a:spLocks noGrp="1"/>
          </p:cNvSpPr>
          <p:nvPr>
            <p:ph sz="half" idx="1"/>
          </p:nvPr>
        </p:nvSpPr>
        <p:spPr>
          <a:xfrm>
            <a:off x="381000" y="1411552"/>
            <a:ext cx="4114800" cy="5065447"/>
          </a:xfrm>
        </p:spPr>
        <p:txBody>
          <a:bodyPr/>
          <a:lstStyle/>
          <a:p>
            <a:endParaRPr lang="en-US"/>
          </a:p>
        </p:txBody>
      </p:sp>
      <p:sp>
        <p:nvSpPr>
          <p:cNvPr id="7" name="Content Placeholder 6"/>
          <p:cNvSpPr>
            <a:spLocks noGrp="1"/>
          </p:cNvSpPr>
          <p:nvPr>
            <p:ph sz="half" idx="2"/>
          </p:nvPr>
        </p:nvSpPr>
        <p:spPr>
          <a:xfrm>
            <a:off x="4648200" y="1411552"/>
            <a:ext cx="4114800" cy="5065447"/>
          </a:xfrm>
        </p:spPr>
        <p:txBody>
          <a:bodyPr/>
          <a:lstStyle/>
          <a:p>
            <a:endParaRPr lang="en-US" dirty="0"/>
          </a:p>
        </p:txBody>
      </p:sp>
      <p:pic>
        <p:nvPicPr>
          <p:cNvPr id="65538" name="Picture 2" descr="Europe 1050 AD"/>
          <p:cNvPicPr>
            <a:picLocks noChangeAspect="1" noChangeArrowheads="1"/>
          </p:cNvPicPr>
          <p:nvPr/>
        </p:nvPicPr>
        <p:blipFill>
          <a:blip r:embed="rId2" cstate="print"/>
          <a:srcRect/>
          <a:stretch>
            <a:fillRect/>
          </a:stretch>
        </p:blipFill>
        <p:spPr bwMode="auto">
          <a:xfrm>
            <a:off x="228600" y="381000"/>
            <a:ext cx="7772400" cy="6276213"/>
          </a:xfrm>
          <a:prstGeom prst="rect">
            <a:avLst/>
          </a:prstGeom>
          <a:noFill/>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648200" y="230188"/>
            <a:ext cx="4114800" cy="1329595"/>
          </a:xfrm>
        </p:spPr>
        <p:txBody>
          <a:bodyPr/>
          <a:lstStyle/>
          <a:p>
            <a:pPr algn="r"/>
            <a:r>
              <a:rPr lang="en-US" sz="2400" b="1" i="1" dirty="0" smtClean="0"/>
              <a:t>Saint </a:t>
            </a:r>
            <a:r>
              <a:rPr lang="en-US" sz="2400" b="1" i="1" dirty="0"/>
              <a:t>Michael's of </a:t>
            </a:r>
            <a:r>
              <a:rPr lang="en-US" sz="2400" b="1" i="1" dirty="0" smtClean="0"/>
              <a:t>Hildesheim</a:t>
            </a:r>
            <a:r>
              <a:rPr lang="en-US" sz="2400" b="1" dirty="0" smtClean="0"/>
              <a:t/>
            </a:r>
            <a:br>
              <a:rPr lang="en-US" sz="2400" b="1" dirty="0" smtClean="0"/>
            </a:br>
            <a:r>
              <a:rPr lang="en-US" sz="2400" b="1" dirty="0" err="1" smtClean="0"/>
              <a:t>Ottonian</a:t>
            </a:r>
            <a:r>
              <a:rPr lang="en-US" sz="2400" b="1" dirty="0"/>
              <a:t/>
            </a:r>
            <a:br>
              <a:rPr lang="en-US" sz="2400" b="1" dirty="0"/>
            </a:br>
            <a:r>
              <a:rPr lang="en-US" sz="2400" b="1" dirty="0" smtClean="0"/>
              <a:t>  </a:t>
            </a:r>
            <a:r>
              <a:rPr lang="en-US" sz="2400" b="1" dirty="0"/>
              <a:t>1000 CE</a:t>
            </a:r>
            <a:r>
              <a:rPr lang="en-US" sz="2400" dirty="0"/>
              <a:t/>
            </a:r>
            <a:br>
              <a:rPr lang="en-US" sz="2400" dirty="0"/>
            </a:br>
            <a:endParaRPr lang="en-US" sz="2400" dirty="0" smtClean="0"/>
          </a:p>
        </p:txBody>
      </p:sp>
      <p:sp>
        <p:nvSpPr>
          <p:cNvPr id="23555" name="Rectangle 3"/>
          <p:cNvSpPr>
            <a:spLocks noGrp="1" noChangeArrowheads="1"/>
          </p:cNvSpPr>
          <p:nvPr>
            <p:ph type="body" idx="1"/>
          </p:nvPr>
        </p:nvSpPr>
        <p:spPr>
          <a:xfrm>
            <a:off x="4800600" y="1412874"/>
            <a:ext cx="3962400" cy="3139321"/>
          </a:xfrm>
        </p:spPr>
        <p:txBody>
          <a:bodyPr/>
          <a:lstStyle/>
          <a:p>
            <a:r>
              <a:rPr lang="en-US" sz="2000" dirty="0" smtClean="0"/>
              <a:t>-</a:t>
            </a:r>
            <a:r>
              <a:rPr lang="en-US" sz="2000" dirty="0" err="1" smtClean="0"/>
              <a:t>Ottonian</a:t>
            </a:r>
            <a:r>
              <a:rPr lang="en-US" sz="2000" dirty="0" smtClean="0"/>
              <a:t> architecture</a:t>
            </a:r>
          </a:p>
          <a:p>
            <a:r>
              <a:rPr lang="en-US" sz="2000" dirty="0" smtClean="0"/>
              <a:t>-Designed by the tutor to Otto III, </a:t>
            </a:r>
            <a:r>
              <a:rPr lang="en-US" sz="2000" b="1" dirty="0" smtClean="0"/>
              <a:t>Bishop </a:t>
            </a:r>
            <a:r>
              <a:rPr lang="en-US" sz="2000" b="1" dirty="0" err="1" smtClean="0"/>
              <a:t>Bernward</a:t>
            </a:r>
            <a:endParaRPr lang="en-US" sz="2000" dirty="0" smtClean="0"/>
          </a:p>
          <a:p>
            <a:r>
              <a:rPr lang="en-US" sz="2000" dirty="0" smtClean="0"/>
              <a:t>-Double transept</a:t>
            </a:r>
          </a:p>
          <a:p>
            <a:r>
              <a:rPr lang="en-US" sz="2000" dirty="0" smtClean="0"/>
              <a:t>Two apses – east and west sides</a:t>
            </a:r>
          </a:p>
          <a:p>
            <a:r>
              <a:rPr lang="en-US" sz="2000" dirty="0" smtClean="0"/>
              <a:t>-The entrances to the building are on the side.</a:t>
            </a:r>
          </a:p>
          <a:p>
            <a:r>
              <a:rPr lang="en-US" sz="2000" dirty="0" smtClean="0"/>
              <a:t>-Axial planed church </a:t>
            </a:r>
          </a:p>
          <a:p>
            <a:r>
              <a:rPr lang="en-US" sz="2000" dirty="0" smtClean="0"/>
              <a:t>Rhythmic interior- heavy and light supports; dark and light decor</a:t>
            </a:r>
          </a:p>
        </p:txBody>
      </p:sp>
      <p:pic>
        <p:nvPicPr>
          <p:cNvPr id="23556" name="Picture 5" descr="Abbey Church of St. Michael, Hildesheim.    c. 1001-1031">
            <a:hlinkClick r:id="rId3"/>
          </p:cNvPr>
          <p:cNvPicPr>
            <a:picLocks noChangeAspect="1" noChangeArrowheads="1"/>
          </p:cNvPicPr>
          <p:nvPr/>
        </p:nvPicPr>
        <p:blipFill>
          <a:blip r:embed="rId4" cstate="print"/>
          <a:srcRect/>
          <a:stretch>
            <a:fillRect/>
          </a:stretch>
        </p:blipFill>
        <p:spPr bwMode="auto">
          <a:xfrm>
            <a:off x="0" y="1143000"/>
            <a:ext cx="4724440" cy="3124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endParaRPr lang="en-US" smtClean="0"/>
          </a:p>
        </p:txBody>
      </p:sp>
      <p:sp>
        <p:nvSpPr>
          <p:cNvPr id="24579" name="Rectangle 3"/>
          <p:cNvSpPr>
            <a:spLocks noGrp="1" noChangeArrowheads="1"/>
          </p:cNvSpPr>
          <p:nvPr>
            <p:ph type="body" idx="1"/>
          </p:nvPr>
        </p:nvSpPr>
        <p:spPr/>
        <p:txBody>
          <a:bodyPr/>
          <a:lstStyle/>
          <a:p>
            <a:pPr eaLnBrk="1" hangingPunct="1"/>
            <a:endParaRPr lang="en-US" smtClean="0"/>
          </a:p>
        </p:txBody>
      </p:sp>
      <p:pic>
        <p:nvPicPr>
          <p:cNvPr id="24580" name="Picture 5" descr="Section of St Michael's, Hildesheim">
            <a:hlinkClick r:id="rId3"/>
          </p:cNvPr>
          <p:cNvPicPr>
            <a:picLocks noChangeAspect="1" noChangeArrowheads="1"/>
          </p:cNvPicPr>
          <p:nvPr/>
        </p:nvPicPr>
        <p:blipFill>
          <a:blip r:embed="rId4" cstate="print"/>
          <a:srcRect/>
          <a:stretch>
            <a:fillRect/>
          </a:stretch>
        </p:blipFill>
        <p:spPr bwMode="auto">
          <a:xfrm>
            <a:off x="0" y="0"/>
            <a:ext cx="9144000" cy="3643313"/>
          </a:xfrm>
          <a:prstGeom prst="rect">
            <a:avLst/>
          </a:prstGeom>
          <a:noFill/>
          <a:ln w="9525">
            <a:noFill/>
            <a:miter lim="800000"/>
            <a:headEnd/>
            <a:tailEnd/>
          </a:ln>
        </p:spPr>
      </p:pic>
      <p:pic>
        <p:nvPicPr>
          <p:cNvPr id="24581" name="Picture 9" descr="Plan of St Michael's, Hildesheim">
            <a:hlinkClick r:id="rId3"/>
          </p:cNvPr>
          <p:cNvPicPr>
            <a:picLocks noChangeAspect="1" noChangeArrowheads="1"/>
          </p:cNvPicPr>
          <p:nvPr/>
        </p:nvPicPr>
        <p:blipFill>
          <a:blip r:embed="rId5" cstate="print"/>
          <a:srcRect/>
          <a:stretch>
            <a:fillRect/>
          </a:stretch>
        </p:blipFill>
        <p:spPr bwMode="auto">
          <a:xfrm>
            <a:off x="0" y="3609975"/>
            <a:ext cx="5905500" cy="32480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en-US" smtClean="0"/>
          </a:p>
        </p:txBody>
      </p:sp>
      <p:sp>
        <p:nvSpPr>
          <p:cNvPr id="25603" name="Rectangle 3"/>
          <p:cNvSpPr>
            <a:spLocks noGrp="1" noChangeArrowheads="1"/>
          </p:cNvSpPr>
          <p:nvPr>
            <p:ph type="body" idx="1"/>
          </p:nvPr>
        </p:nvSpPr>
        <p:spPr/>
        <p:txBody>
          <a:bodyPr/>
          <a:lstStyle/>
          <a:p>
            <a:pPr eaLnBrk="1" hangingPunct="1"/>
            <a:endParaRPr lang="en-US" smtClean="0"/>
          </a:p>
        </p:txBody>
      </p:sp>
      <p:pic>
        <p:nvPicPr>
          <p:cNvPr id="25604" name="Picture 5" descr="Nave of St Michael's, Hildesheim.  c 1001-1031">
            <a:hlinkClick r:id="rId3"/>
          </p:cNvPr>
          <p:cNvPicPr>
            <a:picLocks noChangeAspect="1" noChangeArrowheads="1"/>
          </p:cNvPicPr>
          <p:nvPr/>
        </p:nvPicPr>
        <p:blipFill>
          <a:blip r:embed="rId4" cstate="print"/>
          <a:srcRect/>
          <a:stretch>
            <a:fillRect/>
          </a:stretch>
        </p:blipFill>
        <p:spPr bwMode="auto">
          <a:xfrm>
            <a:off x="0" y="0"/>
            <a:ext cx="4016375" cy="6858000"/>
          </a:xfrm>
          <a:prstGeom prst="rect">
            <a:avLst/>
          </a:prstGeom>
          <a:noFill/>
          <a:ln w="9525">
            <a:noFill/>
            <a:miter lim="800000"/>
            <a:headEnd/>
            <a:tailEnd/>
          </a:ln>
        </p:spPr>
      </p:pic>
      <p:pic>
        <p:nvPicPr>
          <p:cNvPr id="25605" name="Picture 7" descr="image?id=19667&amp;rendTypeId=4"/>
          <p:cNvPicPr>
            <a:picLocks noChangeAspect="1" noChangeArrowheads="1"/>
          </p:cNvPicPr>
          <p:nvPr/>
        </p:nvPicPr>
        <p:blipFill>
          <a:blip r:embed="rId5" cstate="print"/>
          <a:srcRect/>
          <a:stretch>
            <a:fillRect/>
          </a:stretch>
        </p:blipFill>
        <p:spPr bwMode="auto">
          <a:xfrm>
            <a:off x="4022725" y="0"/>
            <a:ext cx="5121275"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67200" y="230188"/>
            <a:ext cx="4495800" cy="1329595"/>
          </a:xfrm>
        </p:spPr>
        <p:txBody>
          <a:bodyPr/>
          <a:lstStyle/>
          <a:p>
            <a:r>
              <a:rPr lang="en-US" sz="2400" b="1" i="1" dirty="0" smtClean="0"/>
              <a:t>Bishop </a:t>
            </a:r>
            <a:r>
              <a:rPr lang="en-US" sz="2400" b="1" i="1" dirty="0" err="1"/>
              <a:t>Bernward</a:t>
            </a:r>
            <a:r>
              <a:rPr lang="en-US" sz="2400" b="1" i="1" dirty="0"/>
              <a:t> </a:t>
            </a:r>
            <a:r>
              <a:rPr lang="en-US" sz="2400" b="1" i="1" dirty="0" smtClean="0"/>
              <a:t>Doors</a:t>
            </a:r>
            <a:br>
              <a:rPr lang="en-US" sz="2400" b="1" i="1" dirty="0" smtClean="0"/>
            </a:br>
            <a:r>
              <a:rPr lang="en-US" sz="2400" b="1" dirty="0" err="1" smtClean="0"/>
              <a:t>Ottonian</a:t>
            </a:r>
            <a:r>
              <a:rPr lang="en-US" sz="2400" b="1" dirty="0" smtClean="0"/>
              <a:t/>
            </a:r>
            <a:br>
              <a:rPr lang="en-US" sz="2400" b="1" dirty="0" smtClean="0"/>
            </a:br>
            <a:r>
              <a:rPr lang="en-US" sz="2400" b="1" dirty="0" smtClean="0"/>
              <a:t> </a:t>
            </a:r>
            <a:r>
              <a:rPr lang="en-US" sz="2400" b="1" dirty="0"/>
              <a:t>c. 1000 CE Germany</a:t>
            </a:r>
            <a:r>
              <a:rPr lang="en-US" sz="2400" dirty="0"/>
              <a:t/>
            </a:r>
            <a:br>
              <a:rPr lang="en-US" sz="2400" dirty="0"/>
            </a:br>
            <a:endParaRPr lang="en-US" sz="2400" dirty="0"/>
          </a:p>
        </p:txBody>
      </p:sp>
      <p:sp>
        <p:nvSpPr>
          <p:cNvPr id="5" name="Content Placeholder 4"/>
          <p:cNvSpPr>
            <a:spLocks noGrp="1"/>
          </p:cNvSpPr>
          <p:nvPr>
            <p:ph sz="half" idx="1"/>
          </p:nvPr>
        </p:nvSpPr>
        <p:spPr/>
        <p:txBody>
          <a:bodyPr/>
          <a:lstStyle/>
          <a:p>
            <a:endParaRPr lang="en-US"/>
          </a:p>
        </p:txBody>
      </p:sp>
      <p:sp>
        <p:nvSpPr>
          <p:cNvPr id="6" name="Content Placeholder 5"/>
          <p:cNvSpPr>
            <a:spLocks noGrp="1"/>
          </p:cNvSpPr>
          <p:nvPr>
            <p:ph sz="half" idx="2"/>
          </p:nvPr>
        </p:nvSpPr>
        <p:spPr>
          <a:xfrm>
            <a:off x="4648200" y="1411552"/>
            <a:ext cx="4114800" cy="5539978"/>
          </a:xfrm>
        </p:spPr>
        <p:txBody>
          <a:bodyPr/>
          <a:lstStyle/>
          <a:p>
            <a:r>
              <a:rPr lang="en-US" sz="2000" dirty="0" smtClean="0"/>
              <a:t>-Two 15-feet-tall bronze doors</a:t>
            </a:r>
          </a:p>
          <a:p>
            <a:r>
              <a:rPr lang="en-US" sz="2000" dirty="0" smtClean="0"/>
              <a:t>-Imperial overtones: Pantheon had bronze doors, now gone; Aachen has bronze doors, but with no decoration</a:t>
            </a:r>
          </a:p>
          <a:p>
            <a:r>
              <a:rPr lang="en-US" sz="2000" dirty="0" smtClean="0"/>
              <a:t>-Subject:  Fall of Man, Redemption of Man</a:t>
            </a:r>
          </a:p>
          <a:p>
            <a:r>
              <a:rPr lang="en-US" sz="2000" dirty="0" smtClean="0"/>
              <a:t>Left door- stories from Genesis</a:t>
            </a:r>
          </a:p>
          <a:p>
            <a:r>
              <a:rPr lang="en-US" sz="2000" dirty="0" smtClean="0"/>
              <a:t>Right door- stories from Christ’s life</a:t>
            </a:r>
          </a:p>
          <a:p>
            <a:r>
              <a:rPr lang="en-US" sz="2000" dirty="0" smtClean="0"/>
              <a:t>-Rectangular panels with few figures, bare landscapes, emphasis on lively gestures</a:t>
            </a:r>
          </a:p>
          <a:p>
            <a:r>
              <a:rPr lang="en-US" sz="2000" dirty="0" smtClean="0"/>
              <a:t>-Bony figures, vitality and liveliness</a:t>
            </a:r>
          </a:p>
          <a:p>
            <a:r>
              <a:rPr lang="en-US" sz="2000" dirty="0" smtClean="0"/>
              <a:t>Emphasis on extremities --- hands, feet, heads</a:t>
            </a:r>
          </a:p>
          <a:p>
            <a:r>
              <a:rPr lang="en-US" sz="2000" dirty="0" smtClean="0"/>
              <a:t>-first large bronze since Classical times</a:t>
            </a:r>
          </a:p>
          <a:p>
            <a:r>
              <a:rPr lang="en-US" sz="2000" dirty="0" smtClean="0"/>
              <a:t>Lost wax casting</a:t>
            </a:r>
            <a:endParaRPr lang="en-US" sz="2000" dirty="0"/>
          </a:p>
        </p:txBody>
      </p:sp>
      <p:pic>
        <p:nvPicPr>
          <p:cNvPr id="108546" name="Picture 2" descr="http://www.paradoxplace.com/Church_Stuff/Bronze_Doors/Bronze_door_images/Bernwald-SDAR.jpg"/>
          <p:cNvPicPr>
            <a:picLocks noChangeAspect="1" noChangeArrowheads="1"/>
          </p:cNvPicPr>
          <p:nvPr/>
        </p:nvPicPr>
        <p:blipFill>
          <a:blip r:embed="rId3" cstate="print"/>
          <a:srcRect/>
          <a:stretch>
            <a:fillRect/>
          </a:stretch>
        </p:blipFill>
        <p:spPr bwMode="auto">
          <a:xfrm>
            <a:off x="304800" y="0"/>
            <a:ext cx="3914775" cy="710565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dissolv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dissolve">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dissolve">
                                      <p:cBhvr>
                                        <p:cTn id="47" dur="5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dissolve">
                                      <p:cBhvr>
                                        <p:cTn id="52"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en-US" smtClean="0"/>
          </a:p>
        </p:txBody>
      </p:sp>
      <p:sp>
        <p:nvSpPr>
          <p:cNvPr id="26627" name="Rectangle 3"/>
          <p:cNvSpPr>
            <a:spLocks noGrp="1" noChangeArrowheads="1"/>
          </p:cNvSpPr>
          <p:nvPr>
            <p:ph type="body" idx="1"/>
          </p:nvPr>
        </p:nvSpPr>
        <p:spPr/>
        <p:txBody>
          <a:bodyPr/>
          <a:lstStyle/>
          <a:p>
            <a:pPr eaLnBrk="1" hangingPunct="1"/>
            <a:endParaRPr lang="en-US" smtClean="0"/>
          </a:p>
        </p:txBody>
      </p:sp>
      <p:pic>
        <p:nvPicPr>
          <p:cNvPr id="26628" name="Picture 9" descr="bigdoor"/>
          <p:cNvPicPr>
            <a:picLocks noChangeAspect="1" noChangeArrowheads="1"/>
          </p:cNvPicPr>
          <p:nvPr/>
        </p:nvPicPr>
        <p:blipFill>
          <a:blip r:embed="rId3" cstate="print"/>
          <a:srcRect/>
          <a:stretch>
            <a:fillRect/>
          </a:stretch>
        </p:blipFill>
        <p:spPr bwMode="auto">
          <a:xfrm>
            <a:off x="0" y="0"/>
            <a:ext cx="3527425" cy="6858000"/>
          </a:xfrm>
          <a:prstGeom prst="rect">
            <a:avLst/>
          </a:prstGeom>
          <a:noFill/>
          <a:ln w="9525">
            <a:noFill/>
            <a:miter lim="800000"/>
            <a:headEnd/>
            <a:tailEnd/>
          </a:ln>
        </p:spPr>
      </p:pic>
      <p:pic>
        <p:nvPicPr>
          <p:cNvPr id="26629" name="Picture 11" descr="grm03017"/>
          <p:cNvPicPr>
            <a:picLocks noChangeAspect="1" noChangeArrowheads="1"/>
          </p:cNvPicPr>
          <p:nvPr/>
        </p:nvPicPr>
        <p:blipFill>
          <a:blip r:embed="rId4" cstate="print"/>
          <a:srcRect/>
          <a:stretch>
            <a:fillRect/>
          </a:stretch>
        </p:blipFill>
        <p:spPr bwMode="auto">
          <a:xfrm>
            <a:off x="3657600" y="1371600"/>
            <a:ext cx="5486400" cy="37099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smtClean="0"/>
          </a:p>
        </p:txBody>
      </p:sp>
      <p:sp>
        <p:nvSpPr>
          <p:cNvPr id="27651" name="Rectangle 3"/>
          <p:cNvSpPr>
            <a:spLocks noGrp="1" noChangeArrowheads="1"/>
          </p:cNvSpPr>
          <p:nvPr>
            <p:ph type="body" idx="1"/>
          </p:nvPr>
        </p:nvSpPr>
        <p:spPr/>
        <p:txBody>
          <a:bodyPr/>
          <a:lstStyle/>
          <a:p>
            <a:pPr eaLnBrk="1" hangingPunct="1"/>
            <a:endParaRPr lang="en-US" smtClean="0"/>
          </a:p>
        </p:txBody>
      </p:sp>
      <p:pic>
        <p:nvPicPr>
          <p:cNvPr id="27652" name="Picture 5" descr="Adam &amp; Eve Reproached by the Lord.  detail of bronze doors of St. Michael's.  1015">
            <a:hlinkClick r:id="rId3"/>
          </p:cNvPr>
          <p:cNvPicPr>
            <a:picLocks noChangeAspect="1" noChangeArrowheads="1"/>
          </p:cNvPicPr>
          <p:nvPr/>
        </p:nvPicPr>
        <p:blipFill>
          <a:blip r:embed="rId4" cstate="print"/>
          <a:srcRect/>
          <a:stretch>
            <a:fillRect/>
          </a:stretch>
        </p:blipFill>
        <p:spPr bwMode="auto">
          <a:xfrm>
            <a:off x="-76200" y="533400"/>
            <a:ext cx="9296400" cy="57419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0" y="230188"/>
            <a:ext cx="3429000" cy="997196"/>
          </a:xfrm>
        </p:spPr>
        <p:txBody>
          <a:bodyPr/>
          <a:lstStyle/>
          <a:p>
            <a:pPr algn="r"/>
            <a:r>
              <a:rPr lang="en-US" sz="2400" i="1" dirty="0" smtClean="0"/>
              <a:t>Bishop </a:t>
            </a:r>
            <a:r>
              <a:rPr lang="en-US" sz="2400" i="1" dirty="0" err="1" smtClean="0"/>
              <a:t>Bernward</a:t>
            </a:r>
            <a:r>
              <a:rPr lang="en-US" sz="2400" i="1" dirty="0" smtClean="0"/>
              <a:t> Column</a:t>
            </a:r>
            <a:r>
              <a:rPr lang="en-US" sz="2400" dirty="0" smtClean="0"/>
              <a:t/>
            </a:r>
            <a:br>
              <a:rPr lang="en-US" sz="2400" dirty="0" smtClean="0"/>
            </a:br>
            <a:r>
              <a:rPr lang="en-US" sz="2400" dirty="0" err="1" smtClean="0"/>
              <a:t>Ottonian</a:t>
            </a:r>
            <a:r>
              <a:rPr lang="en-US" sz="2400" dirty="0" smtClean="0"/>
              <a:t/>
            </a:r>
            <a:br>
              <a:rPr lang="en-US" sz="2400" dirty="0" smtClean="0"/>
            </a:br>
            <a:r>
              <a:rPr lang="en-US" sz="2400" dirty="0" smtClean="0"/>
              <a:t>1022 CE</a:t>
            </a:r>
            <a:endParaRPr lang="en-US" sz="2400" dirty="0"/>
          </a:p>
        </p:txBody>
      </p:sp>
      <p:sp>
        <p:nvSpPr>
          <p:cNvPr id="5" name="Content Placeholder 4"/>
          <p:cNvSpPr>
            <a:spLocks noGrp="1"/>
          </p:cNvSpPr>
          <p:nvPr>
            <p:ph sz="half" idx="1"/>
          </p:nvPr>
        </p:nvSpPr>
        <p:spPr/>
        <p:txBody>
          <a:bodyPr/>
          <a:lstStyle/>
          <a:p>
            <a:endParaRPr lang="en-US" dirty="0"/>
          </a:p>
        </p:txBody>
      </p:sp>
      <p:sp>
        <p:nvSpPr>
          <p:cNvPr id="6" name="Content Placeholder 5"/>
          <p:cNvSpPr>
            <a:spLocks noGrp="1"/>
          </p:cNvSpPr>
          <p:nvPr>
            <p:ph sz="half" idx="2"/>
          </p:nvPr>
        </p:nvSpPr>
        <p:spPr>
          <a:xfrm>
            <a:off x="4648200" y="1411553"/>
            <a:ext cx="4114800" cy="4696670"/>
          </a:xfrm>
        </p:spPr>
        <p:txBody>
          <a:bodyPr/>
          <a:lstStyle/>
          <a:p>
            <a:r>
              <a:rPr lang="en-US" dirty="0" smtClean="0"/>
              <a:t>Stood within the church of Saint Michael’s</a:t>
            </a:r>
          </a:p>
          <a:p>
            <a:r>
              <a:rPr lang="en-US" dirty="0" smtClean="0"/>
              <a:t>Tells the story of Jesus' life in 24 scenes</a:t>
            </a:r>
          </a:p>
          <a:p>
            <a:r>
              <a:rPr lang="en-US" dirty="0" smtClean="0"/>
              <a:t>(It only includes scenes not included on the doors)</a:t>
            </a:r>
          </a:p>
          <a:p>
            <a:r>
              <a:rPr lang="en-US" dirty="0" smtClean="0"/>
              <a:t>Recalls the column of Trajan</a:t>
            </a:r>
          </a:p>
          <a:p>
            <a:endParaRPr lang="en-US" dirty="0" smtClean="0"/>
          </a:p>
          <a:p>
            <a:endParaRPr lang="en-US" dirty="0"/>
          </a:p>
        </p:txBody>
      </p:sp>
      <p:pic>
        <p:nvPicPr>
          <p:cNvPr id="7" name="Picture 8" descr="http://farm4.static.flickr.com/3587/3370086308_e4908355a0_b.jpg"/>
          <p:cNvPicPr>
            <a:picLocks noChangeAspect="1" noChangeArrowheads="1"/>
          </p:cNvPicPr>
          <p:nvPr/>
        </p:nvPicPr>
        <p:blipFill>
          <a:blip r:embed="rId2" cstate="print"/>
          <a:srcRect l="64453"/>
          <a:stretch>
            <a:fillRect/>
          </a:stretch>
        </p:blipFill>
        <p:spPr bwMode="auto">
          <a:xfrm>
            <a:off x="914400" y="0"/>
            <a:ext cx="24384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en-US" smtClean="0"/>
          </a:p>
        </p:txBody>
      </p:sp>
      <p:sp>
        <p:nvSpPr>
          <p:cNvPr id="28675" name="Rectangle 3"/>
          <p:cNvSpPr>
            <a:spLocks noGrp="1" noChangeArrowheads="1"/>
          </p:cNvSpPr>
          <p:nvPr>
            <p:ph type="body" idx="1"/>
          </p:nvPr>
        </p:nvSpPr>
        <p:spPr/>
        <p:txBody>
          <a:bodyPr/>
          <a:lstStyle/>
          <a:p>
            <a:pPr eaLnBrk="1" hangingPunct="1"/>
            <a:endParaRPr lang="en-US" smtClean="0"/>
          </a:p>
        </p:txBody>
      </p:sp>
      <p:pic>
        <p:nvPicPr>
          <p:cNvPr id="28676" name="Picture 5" descr="Column with reliefs illustrating the life of Christ, St. Michael's.  c. 1015-1022">
            <a:hlinkClick r:id="rId3"/>
          </p:cNvPr>
          <p:cNvPicPr>
            <a:picLocks noChangeAspect="1" noChangeArrowheads="1"/>
          </p:cNvPicPr>
          <p:nvPr/>
        </p:nvPicPr>
        <p:blipFill>
          <a:blip r:embed="rId4" cstate="print"/>
          <a:srcRect/>
          <a:stretch>
            <a:fillRect/>
          </a:stretch>
        </p:blipFill>
        <p:spPr bwMode="auto">
          <a:xfrm>
            <a:off x="457200" y="762000"/>
            <a:ext cx="2235200" cy="5105400"/>
          </a:xfrm>
          <a:prstGeom prst="rect">
            <a:avLst/>
          </a:prstGeom>
          <a:noFill/>
          <a:ln w="9525">
            <a:noFill/>
            <a:miter lim="800000"/>
            <a:headEnd/>
            <a:tailEnd/>
          </a:ln>
        </p:spPr>
      </p:pic>
      <p:pic>
        <p:nvPicPr>
          <p:cNvPr id="28677" name="Picture 7" descr="http://imagecache5.art.com/p/LRG/13/1345/C52S000Z/healing-the-blind-detail-from-the-column-of-christ-donated-by-bishop-st-bernward-german-c-1020.jpg"/>
          <p:cNvPicPr>
            <a:picLocks noChangeAspect="1" noChangeArrowheads="1"/>
          </p:cNvPicPr>
          <p:nvPr/>
        </p:nvPicPr>
        <p:blipFill>
          <a:blip r:embed="rId5" cstate="print"/>
          <a:srcRect/>
          <a:stretch>
            <a:fillRect/>
          </a:stretch>
        </p:blipFill>
        <p:spPr bwMode="auto">
          <a:xfrm>
            <a:off x="3733800" y="92075"/>
            <a:ext cx="4953000" cy="66135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95800" y="230188"/>
            <a:ext cx="4267200" cy="997196"/>
          </a:xfrm>
        </p:spPr>
        <p:txBody>
          <a:bodyPr/>
          <a:lstStyle/>
          <a:p>
            <a:pPr algn="r"/>
            <a:r>
              <a:rPr lang="en-US" sz="2400" b="1" i="1" dirty="0" err="1" smtClean="0"/>
              <a:t>Gero</a:t>
            </a:r>
            <a:r>
              <a:rPr lang="en-US" sz="2400" b="1" i="1" dirty="0" smtClean="0"/>
              <a:t> Crucifix</a:t>
            </a:r>
            <a:r>
              <a:rPr lang="en-US" sz="2400" b="1" dirty="0" smtClean="0"/>
              <a:t/>
            </a:r>
            <a:br>
              <a:rPr lang="en-US" sz="2400" b="1" dirty="0" smtClean="0"/>
            </a:br>
            <a:r>
              <a:rPr lang="en-US" sz="2400" b="1" dirty="0" err="1" smtClean="0"/>
              <a:t>Ottonian</a:t>
            </a:r>
            <a:r>
              <a:rPr lang="en-US" sz="2400" b="1" dirty="0" smtClean="0"/>
              <a:t/>
            </a:r>
            <a:br>
              <a:rPr lang="en-US" sz="2400" b="1" dirty="0" smtClean="0"/>
            </a:br>
            <a:r>
              <a:rPr lang="en-US" sz="2400" b="1" dirty="0" smtClean="0"/>
              <a:t>970 CE</a:t>
            </a:r>
            <a:endParaRPr lang="en-US" sz="2400" b="1" dirty="0"/>
          </a:p>
        </p:txBody>
      </p:sp>
      <p:sp>
        <p:nvSpPr>
          <p:cNvPr id="5" name="Content Placeholder 4"/>
          <p:cNvSpPr>
            <a:spLocks noGrp="1"/>
          </p:cNvSpPr>
          <p:nvPr>
            <p:ph sz="half" idx="1"/>
          </p:nvPr>
        </p:nvSpPr>
        <p:spPr/>
        <p:txBody>
          <a:bodyPr/>
          <a:lstStyle/>
          <a:p>
            <a:endParaRPr lang="en-US"/>
          </a:p>
        </p:txBody>
      </p:sp>
      <p:sp>
        <p:nvSpPr>
          <p:cNvPr id="6" name="Content Placeholder 5"/>
          <p:cNvSpPr>
            <a:spLocks noGrp="1"/>
          </p:cNvSpPr>
          <p:nvPr>
            <p:ph sz="half" idx="2"/>
          </p:nvPr>
        </p:nvSpPr>
        <p:spPr>
          <a:xfrm>
            <a:off x="4648200" y="1411552"/>
            <a:ext cx="4114800" cy="5459956"/>
          </a:xfrm>
        </p:spPr>
        <p:txBody>
          <a:bodyPr/>
          <a:lstStyle/>
          <a:p>
            <a:r>
              <a:rPr lang="en-US" sz="2000" dirty="0" smtClean="0"/>
              <a:t>Huge- 6 feet tall</a:t>
            </a:r>
          </a:p>
          <a:p>
            <a:r>
              <a:rPr lang="en-US" sz="2000" dirty="0" smtClean="0"/>
              <a:t>Carved in oak, painted and gilded</a:t>
            </a:r>
          </a:p>
          <a:p>
            <a:r>
              <a:rPr lang="en-US" sz="2000" dirty="0" smtClean="0"/>
              <a:t>Commissioned by Archbishop </a:t>
            </a:r>
            <a:r>
              <a:rPr lang="en-US" sz="2000" dirty="0" err="1" smtClean="0"/>
              <a:t>Gero</a:t>
            </a:r>
            <a:r>
              <a:rPr lang="en-US" sz="2000" dirty="0" smtClean="0"/>
              <a:t> for the Cologne Cathedral</a:t>
            </a:r>
          </a:p>
          <a:p>
            <a:r>
              <a:rPr lang="en-US" sz="2000" dirty="0" smtClean="0"/>
              <a:t>Statue and </a:t>
            </a:r>
            <a:r>
              <a:rPr lang="en-US" sz="2000" dirty="0" smtClean="0">
                <a:solidFill>
                  <a:srgbClr val="FF6600"/>
                </a:solidFill>
              </a:rPr>
              <a:t>reliquary</a:t>
            </a:r>
          </a:p>
          <a:p>
            <a:r>
              <a:rPr lang="en-US" sz="2000" dirty="0" smtClean="0"/>
              <a:t>Meant to show the pain of the human Christ</a:t>
            </a:r>
          </a:p>
          <a:p>
            <a:r>
              <a:rPr lang="en-US" sz="2000" dirty="0" smtClean="0"/>
              <a:t>-Return of large monumental sculpture</a:t>
            </a:r>
          </a:p>
          <a:p>
            <a:r>
              <a:rPr lang="en-US" sz="2000" dirty="0" smtClean="0"/>
              <a:t>-Life-size wooden work</a:t>
            </a:r>
          </a:p>
          <a:p>
            <a:r>
              <a:rPr lang="en-US" sz="2000" dirty="0" smtClean="0"/>
              <a:t>-Suffering of Christ becomes important.  This is a MAJOR shift for the Catholic church</a:t>
            </a:r>
          </a:p>
          <a:p>
            <a:r>
              <a:rPr lang="en-US" sz="2000" dirty="0" smtClean="0"/>
              <a:t>-Rounded forms</a:t>
            </a:r>
          </a:p>
          <a:p>
            <a:r>
              <a:rPr lang="en-US" sz="2000" dirty="0" smtClean="0"/>
              <a:t>-Hanging from a cross for the first time</a:t>
            </a:r>
          </a:p>
          <a:p>
            <a:endParaRPr lang="en-US" dirty="0"/>
          </a:p>
        </p:txBody>
      </p:sp>
      <p:pic>
        <p:nvPicPr>
          <p:cNvPr id="117762" name="Picture 2" descr="http://apah.lakegeneva.badger.groupfusion.net/modules/groups/homepagefiles/49961-87537-59471-3.jpg"/>
          <p:cNvPicPr>
            <a:picLocks noChangeAspect="1" noChangeArrowheads="1"/>
          </p:cNvPicPr>
          <p:nvPr/>
        </p:nvPicPr>
        <p:blipFill>
          <a:blip r:embed="rId2" cstate="print"/>
          <a:srcRect/>
          <a:stretch>
            <a:fillRect/>
          </a:stretch>
        </p:blipFill>
        <p:spPr bwMode="auto">
          <a:xfrm>
            <a:off x="0" y="695325"/>
            <a:ext cx="4514850" cy="6162675"/>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linds(horizontal)">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blinds(horizontal)">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blinds(horizontal)">
                                      <p:cBhvr>
                                        <p:cTn id="47" dur="5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blinds(horizontal)">
                                      <p:cBhvr>
                                        <p:cTn id="52"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Tribes </a:t>
            </a:r>
            <a:endParaRPr lang="en-US" dirty="0"/>
          </a:p>
        </p:txBody>
      </p:sp>
      <p:sp>
        <p:nvSpPr>
          <p:cNvPr id="3" name="Text Placeholder 2"/>
          <p:cNvSpPr>
            <a:spLocks noGrp="1"/>
          </p:cNvSpPr>
          <p:nvPr>
            <p:ph type="body" sz="quarter" idx="10"/>
          </p:nvPr>
        </p:nvSpPr>
        <p:spPr>
          <a:xfrm>
            <a:off x="381000" y="1411552"/>
            <a:ext cx="8382000" cy="5515356"/>
          </a:xfrm>
        </p:spPr>
        <p:txBody>
          <a:bodyPr/>
          <a:lstStyle/>
          <a:p>
            <a:r>
              <a:rPr lang="en-US" dirty="0" smtClean="0"/>
              <a:t>The original art of the Germanic people was abstract, decorative, and geometric.  It as confined to small portable items like weapons, jewelry, and belt buckles.</a:t>
            </a:r>
          </a:p>
          <a:p>
            <a:r>
              <a:rPr lang="en-US" dirty="0" smtClean="0"/>
              <a:t>Fibulas (shoulder pins) were often decorated with precious metals and inlaid stones.  The entire surface is covered in decorative patterns, reflecting </a:t>
            </a:r>
            <a:r>
              <a:rPr lang="en-US" i="1" dirty="0" smtClean="0"/>
              <a:t>horror </a:t>
            </a:r>
            <a:r>
              <a:rPr lang="en-US" i="1" dirty="0" err="1" smtClean="0"/>
              <a:t>vacui</a:t>
            </a:r>
            <a:r>
              <a:rPr lang="en-US" i="1" dirty="0" smtClean="0"/>
              <a:t> </a:t>
            </a:r>
            <a:r>
              <a:rPr lang="en-US" dirty="0" smtClean="0"/>
              <a:t>or need to fill the entire space.  The patterns reflect the shape and surface of the object they adorn, which helps emphasize the form of the piece.</a:t>
            </a:r>
          </a:p>
          <a:p>
            <a:endParaRPr lang="en-US" dirty="0"/>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en-US" smtClean="0"/>
          </a:p>
        </p:txBody>
      </p:sp>
      <p:sp>
        <p:nvSpPr>
          <p:cNvPr id="29699" name="Rectangle 3"/>
          <p:cNvSpPr>
            <a:spLocks noGrp="1" noChangeArrowheads="1"/>
          </p:cNvSpPr>
          <p:nvPr>
            <p:ph type="body" idx="1"/>
          </p:nvPr>
        </p:nvSpPr>
        <p:spPr/>
        <p:txBody>
          <a:bodyPr/>
          <a:lstStyle/>
          <a:p>
            <a:pPr eaLnBrk="1" hangingPunct="1"/>
            <a:endParaRPr lang="en-US" smtClean="0"/>
          </a:p>
        </p:txBody>
      </p:sp>
      <p:pic>
        <p:nvPicPr>
          <p:cNvPr id="29700" name="Picture 7" descr="File:Gerokreuz full 20050903.jpg">
            <a:hlinkClick r:id="rId3"/>
          </p:cNvPr>
          <p:cNvPicPr>
            <a:picLocks noChangeAspect="1" noChangeArrowheads="1"/>
          </p:cNvPicPr>
          <p:nvPr/>
        </p:nvPicPr>
        <p:blipFill>
          <a:blip r:embed="rId4" cstate="print"/>
          <a:srcRect/>
          <a:stretch>
            <a:fillRect/>
          </a:stretch>
        </p:blipFill>
        <p:spPr bwMode="auto">
          <a:xfrm>
            <a:off x="4800600" y="23813"/>
            <a:ext cx="4343400" cy="6757987"/>
          </a:xfrm>
          <a:prstGeom prst="rect">
            <a:avLst/>
          </a:prstGeom>
          <a:noFill/>
          <a:ln w="9525">
            <a:noFill/>
            <a:miter lim="800000"/>
            <a:headEnd/>
            <a:tailEnd/>
          </a:ln>
        </p:spPr>
      </p:pic>
      <p:pic>
        <p:nvPicPr>
          <p:cNvPr id="29701" name="Picture 9" descr="File:Gerokreuz detail 20050903.jpg">
            <a:hlinkClick r:id="rId5"/>
          </p:cNvPr>
          <p:cNvPicPr>
            <a:picLocks noChangeAspect="1" noChangeArrowheads="1"/>
          </p:cNvPicPr>
          <p:nvPr/>
        </p:nvPicPr>
        <p:blipFill>
          <a:blip r:embed="rId6" cstate="print"/>
          <a:srcRect/>
          <a:stretch>
            <a:fillRect/>
          </a:stretch>
        </p:blipFill>
        <p:spPr bwMode="auto">
          <a:xfrm>
            <a:off x="0" y="1295400"/>
            <a:ext cx="4737100" cy="3505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3505200" cy="1143000"/>
          </a:xfrm>
        </p:spPr>
        <p:txBody>
          <a:bodyPr rtlCol="0">
            <a:normAutofit fontScale="90000"/>
          </a:bodyPr>
          <a:lstStyle/>
          <a:p>
            <a:pPr fontAlgn="auto">
              <a:spcAft>
                <a:spcPts val="0"/>
              </a:spcAft>
              <a:defRPr/>
            </a:pPr>
            <a:r>
              <a:rPr lang="en-US" sz="2400" b="1" i="1" dirty="0" smtClean="0">
                <a:latin typeface="Calibri" pitchFamily="34" charset="0"/>
              </a:rPr>
              <a:t>Otto III Enthroned from Gospel Book of Otto III</a:t>
            </a:r>
            <a:br>
              <a:rPr lang="en-US" sz="2400" b="1" i="1" dirty="0" smtClean="0">
                <a:latin typeface="Calibri" pitchFamily="34" charset="0"/>
              </a:rPr>
            </a:br>
            <a:r>
              <a:rPr lang="en-US" sz="2400" b="1" dirty="0" err="1" smtClean="0">
                <a:latin typeface="Calibri" pitchFamily="34" charset="0"/>
              </a:rPr>
              <a:t>Ottonian</a:t>
            </a:r>
            <a:r>
              <a:rPr lang="en-US" sz="2400" b="1" dirty="0" smtClean="0">
                <a:latin typeface="Calibri" pitchFamily="34" charset="0"/>
              </a:rPr>
              <a:t/>
            </a:r>
            <a:br>
              <a:rPr lang="en-US" sz="2400" b="1" dirty="0" smtClean="0">
                <a:latin typeface="Calibri" pitchFamily="34" charset="0"/>
              </a:rPr>
            </a:br>
            <a:r>
              <a:rPr lang="en-US" sz="2400" b="1" dirty="0" smtClean="0">
                <a:latin typeface="Calibri" pitchFamily="34" charset="0"/>
              </a:rPr>
              <a:t>1000 CE</a:t>
            </a:r>
            <a:r>
              <a:rPr lang="en-US" sz="2400" i="1" dirty="0" smtClean="0">
                <a:latin typeface="Charlemagne Std" pitchFamily="50" charset="0"/>
              </a:rPr>
              <a:t/>
            </a:r>
            <a:br>
              <a:rPr lang="en-US" sz="2400" i="1" dirty="0" smtClean="0">
                <a:latin typeface="Charlemagne Std" pitchFamily="50" charset="0"/>
              </a:rPr>
            </a:br>
            <a:endParaRPr lang="en-US" sz="2400" i="1" dirty="0">
              <a:latin typeface="Charlemagne Std" pitchFamily="50" charset="0"/>
            </a:endParaRPr>
          </a:p>
        </p:txBody>
      </p:sp>
      <p:sp>
        <p:nvSpPr>
          <p:cNvPr id="9219" name="Content Placeholder 2"/>
          <p:cNvSpPr>
            <a:spLocks noGrp="1"/>
          </p:cNvSpPr>
          <p:nvPr>
            <p:ph idx="1"/>
          </p:nvPr>
        </p:nvSpPr>
        <p:spPr>
          <a:xfrm>
            <a:off x="457200" y="1600200"/>
            <a:ext cx="3124200" cy="4235006"/>
          </a:xfrm>
        </p:spPr>
        <p:txBody>
          <a:bodyPr/>
          <a:lstStyle/>
          <a:p>
            <a:pPr>
              <a:lnSpc>
                <a:spcPct val="80000"/>
              </a:lnSpc>
            </a:pPr>
            <a:r>
              <a:rPr lang="en-US" sz="2000" dirty="0" smtClean="0">
                <a:latin typeface="Cambria" pitchFamily="18" charset="0"/>
              </a:rPr>
              <a:t>Created in the Monasteries </a:t>
            </a:r>
          </a:p>
          <a:p>
            <a:pPr>
              <a:lnSpc>
                <a:spcPct val="80000"/>
              </a:lnSpc>
            </a:pPr>
            <a:r>
              <a:rPr lang="en-US" sz="2000" dirty="0" smtClean="0">
                <a:latin typeface="Cambria" pitchFamily="18" charset="0"/>
              </a:rPr>
              <a:t>Tempera on Vellum</a:t>
            </a:r>
          </a:p>
          <a:p>
            <a:pPr>
              <a:lnSpc>
                <a:spcPct val="80000"/>
              </a:lnSpc>
            </a:pPr>
            <a:r>
              <a:rPr lang="en-US" sz="2000" dirty="0" smtClean="0">
                <a:latin typeface="Cambria" pitchFamily="18" charset="0"/>
              </a:rPr>
              <a:t>Holds instruments of his authority</a:t>
            </a:r>
          </a:p>
          <a:p>
            <a:pPr lvl="1">
              <a:lnSpc>
                <a:spcPct val="80000"/>
              </a:lnSpc>
            </a:pPr>
            <a:r>
              <a:rPr lang="en-US" sz="1800" dirty="0" smtClean="0">
                <a:latin typeface="Cambria" pitchFamily="18" charset="0"/>
              </a:rPr>
              <a:t>Scepter</a:t>
            </a:r>
          </a:p>
          <a:p>
            <a:pPr lvl="1">
              <a:lnSpc>
                <a:spcPct val="80000"/>
              </a:lnSpc>
            </a:pPr>
            <a:r>
              <a:rPr lang="en-US" sz="1800" dirty="0" smtClean="0">
                <a:latin typeface="Cambria" pitchFamily="18" charset="0"/>
              </a:rPr>
              <a:t>orb</a:t>
            </a:r>
          </a:p>
          <a:p>
            <a:pPr>
              <a:lnSpc>
                <a:spcPct val="80000"/>
              </a:lnSpc>
            </a:pPr>
            <a:r>
              <a:rPr lang="en-US" sz="2000" dirty="0" smtClean="0">
                <a:latin typeface="Cambria" pitchFamily="18" charset="0"/>
              </a:rPr>
              <a:t>Similar to Justinian and his Attendants</a:t>
            </a:r>
          </a:p>
          <a:p>
            <a:pPr>
              <a:lnSpc>
                <a:spcPct val="80000"/>
              </a:lnSpc>
            </a:pPr>
            <a:r>
              <a:rPr lang="en-US" sz="2000" dirty="0" smtClean="0">
                <a:latin typeface="Cambria" pitchFamily="18" charset="0"/>
              </a:rPr>
              <a:t> Byzantine influence- </a:t>
            </a:r>
          </a:p>
          <a:p>
            <a:pPr>
              <a:lnSpc>
                <a:spcPct val="80000"/>
              </a:lnSpc>
            </a:pPr>
            <a:r>
              <a:rPr lang="en-US" sz="2000" dirty="0" smtClean="0">
                <a:latin typeface="Cambria" pitchFamily="18" charset="0"/>
              </a:rPr>
              <a:t>flat</a:t>
            </a:r>
          </a:p>
          <a:p>
            <a:pPr>
              <a:lnSpc>
                <a:spcPct val="80000"/>
              </a:lnSpc>
            </a:pPr>
            <a:r>
              <a:rPr lang="en-US" sz="2000" dirty="0" smtClean="0">
                <a:latin typeface="Cambria" pitchFamily="18" charset="0"/>
              </a:rPr>
              <a:t>Floating</a:t>
            </a:r>
          </a:p>
          <a:p>
            <a:pPr>
              <a:lnSpc>
                <a:spcPct val="80000"/>
              </a:lnSpc>
            </a:pPr>
            <a:r>
              <a:rPr lang="en-US" sz="2000" dirty="0" smtClean="0">
                <a:latin typeface="Cambria" pitchFamily="18" charset="0"/>
              </a:rPr>
              <a:t>frontal</a:t>
            </a:r>
          </a:p>
          <a:p>
            <a:endParaRPr lang="en-US" dirty="0" smtClean="0"/>
          </a:p>
        </p:txBody>
      </p:sp>
      <p:pic>
        <p:nvPicPr>
          <p:cNvPr id="9220" name="Picture 3" descr="msotw9_temp0"/>
          <p:cNvPicPr>
            <a:picLocks noChangeAspect="1" noChangeArrowheads="1"/>
          </p:cNvPicPr>
          <p:nvPr/>
        </p:nvPicPr>
        <p:blipFill>
          <a:blip r:embed="rId2" cstate="print">
            <a:lum contrast="36000"/>
          </a:blip>
          <a:srcRect r="2911"/>
          <a:stretch>
            <a:fillRect/>
          </a:stretch>
        </p:blipFill>
        <p:spPr bwMode="auto">
          <a:xfrm>
            <a:off x="3581400" y="0"/>
            <a:ext cx="5562600" cy="68262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096000" cy="1143000"/>
          </a:xfrm>
        </p:spPr>
        <p:txBody>
          <a:bodyPr rtlCol="0">
            <a:normAutofit fontScale="90000"/>
          </a:bodyPr>
          <a:lstStyle/>
          <a:p>
            <a:pPr fontAlgn="auto">
              <a:spcAft>
                <a:spcPts val="0"/>
              </a:spcAft>
              <a:defRPr/>
            </a:pPr>
            <a:r>
              <a:rPr lang="en-US" dirty="0" smtClean="0">
                <a:latin typeface="Charlemagne Std" pitchFamily="50" charset="0"/>
              </a:rPr>
              <a:t>Bishop Bernward</a:t>
            </a:r>
            <a:endParaRPr lang="en-US" dirty="0">
              <a:latin typeface="Charlemagne Std" pitchFamily="50" charset="0"/>
            </a:endParaRPr>
          </a:p>
        </p:txBody>
      </p:sp>
      <p:sp>
        <p:nvSpPr>
          <p:cNvPr id="3" name="Content Placeholder 2"/>
          <p:cNvSpPr>
            <a:spLocks noGrp="1"/>
          </p:cNvSpPr>
          <p:nvPr>
            <p:ph idx="1"/>
          </p:nvPr>
        </p:nvSpPr>
        <p:spPr>
          <a:xfrm>
            <a:off x="457200" y="1600200"/>
            <a:ext cx="3200400" cy="2514600"/>
          </a:xfrm>
        </p:spPr>
        <p:txBody>
          <a:bodyPr rtlCol="0">
            <a:normAutofit fontScale="85000" lnSpcReduction="10000"/>
          </a:bodyPr>
          <a:lstStyle/>
          <a:p>
            <a:pPr fontAlgn="auto">
              <a:spcBef>
                <a:spcPct val="50000"/>
              </a:spcBef>
              <a:spcAft>
                <a:spcPts val="0"/>
              </a:spcAft>
              <a:buFont typeface="Times" pitchFamily="48" charset="0"/>
              <a:buChar char="•"/>
              <a:defRPr/>
            </a:pPr>
            <a:r>
              <a:rPr lang="en-US" dirty="0" smtClean="0">
                <a:solidFill>
                  <a:srgbClr val="FF6600"/>
                </a:solidFill>
                <a:latin typeface="Bookman Old Style" pitchFamily="18" charset="0"/>
              </a:rPr>
              <a:t>Patron</a:t>
            </a:r>
            <a:r>
              <a:rPr lang="en-US" dirty="0" smtClean="0">
                <a:latin typeface="Bookman Old Style" pitchFamily="18" charset="0"/>
              </a:rPr>
              <a:t> of Ottonian art and architecture</a:t>
            </a:r>
          </a:p>
          <a:p>
            <a:pPr fontAlgn="auto">
              <a:spcBef>
                <a:spcPct val="50000"/>
              </a:spcBef>
              <a:spcAft>
                <a:spcPts val="0"/>
              </a:spcAft>
              <a:buFont typeface="Times" pitchFamily="48" charset="0"/>
              <a:buChar char="•"/>
              <a:defRPr/>
            </a:pPr>
            <a:r>
              <a:rPr lang="en-US" dirty="0" smtClean="0">
                <a:latin typeface="Bookman Old Style" pitchFamily="18" charset="0"/>
              </a:rPr>
              <a:t> Tutor of Otto III</a:t>
            </a:r>
          </a:p>
          <a:p>
            <a:pPr fontAlgn="auto">
              <a:spcBef>
                <a:spcPct val="50000"/>
              </a:spcBef>
              <a:spcAft>
                <a:spcPts val="0"/>
              </a:spcAft>
              <a:buFont typeface="Times" pitchFamily="48" charset="0"/>
              <a:buChar char="•"/>
              <a:defRPr/>
            </a:pPr>
            <a:r>
              <a:rPr lang="en-US" dirty="0" smtClean="0">
                <a:latin typeface="Bookman Old Style" pitchFamily="18" charset="0"/>
              </a:rPr>
              <a:t>Bronze caster</a:t>
            </a:r>
          </a:p>
          <a:p>
            <a:pPr fontAlgn="auto">
              <a:spcAft>
                <a:spcPts val="0"/>
              </a:spcAft>
              <a:buFont typeface="Arial" pitchFamily="34" charset="0"/>
              <a:buChar char="•"/>
              <a:defRPr/>
            </a:pPr>
            <a:endParaRPr lang="en-US" dirty="0"/>
          </a:p>
        </p:txBody>
      </p:sp>
      <p:pic>
        <p:nvPicPr>
          <p:cNvPr id="8196" name="Picture 6" descr="msotw9_temp0"/>
          <p:cNvPicPr>
            <a:picLocks noChangeAspect="1" noChangeArrowheads="1"/>
          </p:cNvPicPr>
          <p:nvPr/>
        </p:nvPicPr>
        <p:blipFill>
          <a:blip r:embed="rId2" cstate="print">
            <a:lum contrast="12000"/>
          </a:blip>
          <a:srcRect/>
          <a:stretch>
            <a:fillRect/>
          </a:stretch>
        </p:blipFill>
        <p:spPr bwMode="auto">
          <a:xfrm>
            <a:off x="304800" y="3989388"/>
            <a:ext cx="3810000" cy="2868612"/>
          </a:xfrm>
          <a:prstGeom prst="rect">
            <a:avLst/>
          </a:prstGeom>
          <a:noFill/>
          <a:ln w="9525">
            <a:noFill/>
            <a:miter lim="800000"/>
            <a:headEnd/>
            <a:tailEnd/>
          </a:ln>
        </p:spPr>
      </p:pic>
      <p:pic>
        <p:nvPicPr>
          <p:cNvPr id="8197" name="Picture 3" descr="msotw9_temp0"/>
          <p:cNvPicPr>
            <a:picLocks noChangeAspect="1" noChangeArrowheads="1"/>
          </p:cNvPicPr>
          <p:nvPr/>
        </p:nvPicPr>
        <p:blipFill>
          <a:blip r:embed="rId3" cstate="print">
            <a:lum contrast="36000"/>
          </a:blip>
          <a:srcRect/>
          <a:stretch>
            <a:fillRect/>
          </a:stretch>
        </p:blipFill>
        <p:spPr bwMode="auto">
          <a:xfrm>
            <a:off x="4191000" y="1752600"/>
            <a:ext cx="2346325" cy="4648200"/>
          </a:xfrm>
          <a:prstGeom prst="rect">
            <a:avLst/>
          </a:prstGeom>
          <a:noFill/>
          <a:ln w="9525">
            <a:noFill/>
            <a:miter lim="800000"/>
            <a:headEnd/>
            <a:tailEnd/>
          </a:ln>
        </p:spPr>
      </p:pic>
      <p:pic>
        <p:nvPicPr>
          <p:cNvPr id="8198" name="Picture 8" descr="http://farm4.static.flickr.com/3587/3370086308_e4908355a0_b.jpg"/>
          <p:cNvPicPr>
            <a:picLocks noChangeAspect="1" noChangeArrowheads="1"/>
          </p:cNvPicPr>
          <p:nvPr/>
        </p:nvPicPr>
        <p:blipFill>
          <a:blip r:embed="rId4" cstate="print"/>
          <a:srcRect l="64453"/>
          <a:stretch>
            <a:fillRect/>
          </a:stretch>
        </p:blipFill>
        <p:spPr bwMode="auto">
          <a:xfrm>
            <a:off x="6705600" y="0"/>
            <a:ext cx="24384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Ottonian</a:t>
            </a:r>
            <a:r>
              <a:rPr lang="en-US" dirty="0" smtClean="0"/>
              <a:t> Art</a:t>
            </a:r>
            <a:endParaRPr lang="en-US" dirty="0"/>
          </a:p>
        </p:txBody>
      </p:sp>
      <p:sp>
        <p:nvSpPr>
          <p:cNvPr id="3" name="Content Placeholder 2"/>
          <p:cNvSpPr>
            <a:spLocks noGrp="1"/>
          </p:cNvSpPr>
          <p:nvPr>
            <p:ph idx="1"/>
          </p:nvPr>
        </p:nvSpPr>
        <p:spPr>
          <a:xfrm>
            <a:off x="381000" y="1412875"/>
            <a:ext cx="8382000" cy="4759325"/>
          </a:xfrm>
        </p:spPr>
        <p:txBody>
          <a:bodyPr/>
          <a:lstStyle/>
          <a:p>
            <a:r>
              <a:rPr lang="en-US" dirty="0" smtClean="0"/>
              <a:t>Much </a:t>
            </a:r>
            <a:r>
              <a:rPr lang="en-US" dirty="0" err="1" smtClean="0"/>
              <a:t>Ottonian</a:t>
            </a:r>
            <a:r>
              <a:rPr lang="en-US" dirty="0" smtClean="0"/>
              <a:t> art reflected the dynasty's desire to establish visually a link to the Christian rulers of Late Antiquity, such as Constantine, Theodoric, and Justinian as well as to their Carolingian predecessors, particularly Charlemagne.</a:t>
            </a:r>
          </a:p>
          <a:p>
            <a:r>
              <a:rPr lang="en-US" dirty="0" smtClean="0"/>
              <a:t>So there isn’t a vast difference between the two periods.</a:t>
            </a:r>
            <a:endParaRPr lang="en-US" dirty="0"/>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74638"/>
            <a:ext cx="3962400" cy="1143000"/>
          </a:xfrm>
        </p:spPr>
        <p:txBody>
          <a:bodyPr/>
          <a:lstStyle/>
          <a:p>
            <a:r>
              <a:rPr lang="en-US" sz="3600" smtClean="0">
                <a:latin typeface="Charlemagne Std" pitchFamily="50" charset="0"/>
              </a:rPr>
              <a:t>Monasteries</a:t>
            </a:r>
          </a:p>
        </p:txBody>
      </p:sp>
      <p:sp>
        <p:nvSpPr>
          <p:cNvPr id="3" name="Content Placeholder 2"/>
          <p:cNvSpPr>
            <a:spLocks noGrp="1"/>
          </p:cNvSpPr>
          <p:nvPr>
            <p:ph idx="1"/>
          </p:nvPr>
        </p:nvSpPr>
        <p:spPr>
          <a:xfrm>
            <a:off x="0" y="1600200"/>
            <a:ext cx="3962400" cy="2057400"/>
          </a:xfrm>
        </p:spPr>
        <p:txBody>
          <a:bodyPr rtlCol="0">
            <a:normAutofit/>
          </a:bodyPr>
          <a:lstStyle/>
          <a:p>
            <a:pPr fontAlgn="auto">
              <a:spcAft>
                <a:spcPts val="0"/>
              </a:spcAft>
              <a:buFont typeface="Arial" pitchFamily="34" charset="0"/>
              <a:buChar char="•"/>
              <a:defRPr/>
            </a:pPr>
            <a:r>
              <a:rPr lang="en-US" dirty="0" smtClean="0">
                <a:solidFill>
                  <a:srgbClr val="FF6600"/>
                </a:solidFill>
                <a:latin typeface="Bookman Old Style" pitchFamily="18" charset="0"/>
              </a:rPr>
              <a:t>Cloisters</a:t>
            </a:r>
          </a:p>
          <a:p>
            <a:pPr fontAlgn="auto">
              <a:spcAft>
                <a:spcPts val="0"/>
              </a:spcAft>
              <a:buFont typeface="Arial" pitchFamily="34" charset="0"/>
              <a:buChar char="•"/>
              <a:defRPr/>
            </a:pPr>
            <a:r>
              <a:rPr lang="en-US" dirty="0" smtClean="0">
                <a:latin typeface="Bookman Old Style" pitchFamily="18" charset="0"/>
              </a:rPr>
              <a:t>Monastic reforms</a:t>
            </a:r>
          </a:p>
          <a:p>
            <a:pPr fontAlgn="auto">
              <a:spcAft>
                <a:spcPts val="0"/>
              </a:spcAft>
              <a:buFont typeface="Arial" pitchFamily="34" charset="0"/>
              <a:buChar char="•"/>
              <a:defRPr/>
            </a:pPr>
            <a:r>
              <a:rPr lang="en-US" dirty="0" smtClean="0">
                <a:latin typeface="Bookman Old Style" pitchFamily="18" charset="0"/>
              </a:rPr>
              <a:t>Learning centers</a:t>
            </a:r>
          </a:p>
          <a:p>
            <a:pPr fontAlgn="auto">
              <a:spcAft>
                <a:spcPts val="0"/>
              </a:spcAft>
              <a:buFont typeface="Arial" pitchFamily="34" charset="0"/>
              <a:buChar char="•"/>
              <a:defRPr/>
            </a:pPr>
            <a:r>
              <a:rPr lang="en-US" dirty="0" smtClean="0">
                <a:latin typeface="Bookman Old Style" pitchFamily="18" charset="0"/>
              </a:rPr>
              <a:t>Art Centers</a:t>
            </a:r>
          </a:p>
          <a:p>
            <a:pPr fontAlgn="auto">
              <a:spcAft>
                <a:spcPts val="0"/>
              </a:spcAft>
              <a:buFont typeface="Arial" pitchFamily="34" charset="0"/>
              <a:buChar char="•"/>
              <a:defRPr/>
            </a:pPr>
            <a:endParaRPr lang="en-US" dirty="0"/>
          </a:p>
        </p:txBody>
      </p:sp>
      <p:pic>
        <p:nvPicPr>
          <p:cNvPr id="10244" name="Picture 3" descr="irish_abbey_kilkenny"/>
          <p:cNvPicPr>
            <a:picLocks noChangeAspect="1" noChangeArrowheads="1"/>
          </p:cNvPicPr>
          <p:nvPr/>
        </p:nvPicPr>
        <p:blipFill>
          <a:blip r:embed="rId2" cstate="print"/>
          <a:srcRect/>
          <a:stretch>
            <a:fillRect/>
          </a:stretch>
        </p:blipFill>
        <p:spPr bwMode="auto">
          <a:xfrm>
            <a:off x="4467225" y="3733800"/>
            <a:ext cx="4676775" cy="3124200"/>
          </a:xfrm>
          <a:prstGeom prst="rect">
            <a:avLst/>
          </a:prstGeom>
          <a:noFill/>
          <a:ln w="9525">
            <a:noFill/>
            <a:miter lim="800000"/>
            <a:headEnd/>
            <a:tailEnd/>
          </a:ln>
        </p:spPr>
      </p:pic>
      <p:pic>
        <p:nvPicPr>
          <p:cNvPr id="10245" name="Picture 4"/>
          <p:cNvPicPr>
            <a:picLocks noChangeAspect="1" noChangeArrowheads="1"/>
          </p:cNvPicPr>
          <p:nvPr/>
        </p:nvPicPr>
        <p:blipFill>
          <a:blip r:embed="rId3" cstate="print"/>
          <a:srcRect/>
          <a:stretch>
            <a:fillRect/>
          </a:stretch>
        </p:blipFill>
        <p:spPr bwMode="auto">
          <a:xfrm>
            <a:off x="0" y="3810000"/>
            <a:ext cx="4537075" cy="3048000"/>
          </a:xfrm>
          <a:prstGeom prst="rect">
            <a:avLst/>
          </a:prstGeom>
          <a:noFill/>
          <a:ln w="9525">
            <a:noFill/>
            <a:miter lim="800000"/>
            <a:headEnd/>
            <a:tailEnd/>
          </a:ln>
        </p:spPr>
      </p:pic>
      <p:pic>
        <p:nvPicPr>
          <p:cNvPr id="10246" name="Picture 4" descr="Monastery at St"/>
          <p:cNvPicPr>
            <a:picLocks noChangeAspect="1" noChangeArrowheads="1"/>
          </p:cNvPicPr>
          <p:nvPr/>
        </p:nvPicPr>
        <p:blipFill>
          <a:blip r:embed="rId4" cstate="print"/>
          <a:srcRect/>
          <a:stretch>
            <a:fillRect/>
          </a:stretch>
        </p:blipFill>
        <p:spPr bwMode="auto">
          <a:xfrm>
            <a:off x="4022725" y="0"/>
            <a:ext cx="5121275" cy="3733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664797"/>
          </a:xfrm>
        </p:spPr>
        <p:txBody>
          <a:bodyPr/>
          <a:lstStyle/>
          <a:p>
            <a:r>
              <a:rPr lang="en-US" dirty="0" smtClean="0"/>
              <a:t>Frankish Fibula</a:t>
            </a:r>
            <a:endParaRPr lang="en-US" dirty="0"/>
          </a:p>
        </p:txBody>
      </p:sp>
      <p:sp>
        <p:nvSpPr>
          <p:cNvPr id="6" name="Content Placeholder 5"/>
          <p:cNvSpPr>
            <a:spLocks noGrp="1"/>
          </p:cNvSpPr>
          <p:nvPr>
            <p:ph sz="half" idx="1"/>
          </p:nvPr>
        </p:nvSpPr>
        <p:spPr>
          <a:xfrm>
            <a:off x="381000" y="1411552"/>
            <a:ext cx="4114800" cy="5884688"/>
          </a:xfrm>
        </p:spPr>
        <p:txBody>
          <a:bodyPr/>
          <a:lstStyle/>
          <a:p>
            <a:r>
              <a:rPr lang="en-US" sz="2400" dirty="0" smtClean="0">
                <a:latin typeface="+mj-lt"/>
              </a:rPr>
              <a:t>Fibula (a decorative pin, used by the Romans and Etruscans)</a:t>
            </a:r>
          </a:p>
          <a:p>
            <a:r>
              <a:rPr lang="en-US" sz="2400" dirty="0" smtClean="0">
                <a:latin typeface="+mj-lt"/>
              </a:rPr>
              <a:t>Fibulae were symbols of prestige- note Justinian’s is richer than the other guy’s.</a:t>
            </a:r>
          </a:p>
          <a:p>
            <a:r>
              <a:rPr lang="en-US" sz="2400" dirty="0" smtClean="0">
                <a:latin typeface="+mj-lt"/>
              </a:rPr>
              <a:t>Richly decorated</a:t>
            </a:r>
          </a:p>
          <a:p>
            <a:r>
              <a:rPr lang="en-US" sz="2400" dirty="0" smtClean="0">
                <a:solidFill>
                  <a:srgbClr val="FF6600"/>
                </a:solidFill>
                <a:latin typeface="+mj-lt"/>
              </a:rPr>
              <a:t>Zoomorphic</a:t>
            </a:r>
            <a:r>
              <a:rPr lang="en-US" sz="2400" dirty="0" smtClean="0">
                <a:solidFill>
                  <a:srgbClr val="FF0000"/>
                </a:solidFill>
                <a:latin typeface="+mj-lt"/>
              </a:rPr>
              <a:t> </a:t>
            </a:r>
            <a:r>
              <a:rPr lang="en-US" sz="2400" dirty="0" smtClean="0">
                <a:latin typeface="+mj-lt"/>
              </a:rPr>
              <a:t>forms were characteristic of this culture.</a:t>
            </a:r>
          </a:p>
          <a:p>
            <a:r>
              <a:rPr lang="en-US" sz="2400" dirty="0" smtClean="0"/>
              <a:t>(Art that creates patterns using animal imagery, or animal style)</a:t>
            </a:r>
          </a:p>
          <a:p>
            <a:r>
              <a:rPr lang="en-US" sz="1800" b="1" i="1" dirty="0" smtClean="0">
                <a:solidFill>
                  <a:srgbClr val="FF6600"/>
                </a:solidFill>
                <a:latin typeface="Arial" pitchFamily="34" charset="0"/>
              </a:rPr>
              <a:t>Cloisonné = a process of enameling using </a:t>
            </a:r>
            <a:r>
              <a:rPr lang="en-US" sz="1800" b="1" i="1" dirty="0" err="1" smtClean="0">
                <a:solidFill>
                  <a:srgbClr val="FF6600"/>
                </a:solidFill>
                <a:latin typeface="Arial" pitchFamily="34" charset="0"/>
              </a:rPr>
              <a:t>cloisons</a:t>
            </a:r>
            <a:r>
              <a:rPr lang="en-US" sz="1800" b="1" i="1" dirty="0" smtClean="0">
                <a:solidFill>
                  <a:srgbClr val="FF6600"/>
                </a:solidFill>
                <a:latin typeface="Arial" pitchFamily="34" charset="0"/>
              </a:rPr>
              <a:t>- a cell that holds enamel or other decorative materials.</a:t>
            </a:r>
          </a:p>
          <a:p>
            <a:endParaRPr lang="en-US" sz="2400" dirty="0" smtClean="0">
              <a:latin typeface="+mj-lt"/>
            </a:endParaRPr>
          </a:p>
          <a:p>
            <a:endParaRPr lang="en-US" sz="1400" dirty="0" smtClean="0">
              <a:latin typeface="+mj-lt"/>
            </a:endParaRPr>
          </a:p>
          <a:p>
            <a:endParaRPr lang="en-US" sz="1400" dirty="0">
              <a:latin typeface="+mj-lt"/>
            </a:endParaRPr>
          </a:p>
        </p:txBody>
      </p:sp>
      <p:sp>
        <p:nvSpPr>
          <p:cNvPr id="7" name="Content Placeholder 6"/>
          <p:cNvSpPr>
            <a:spLocks noGrp="1"/>
          </p:cNvSpPr>
          <p:nvPr>
            <p:ph sz="half" idx="2"/>
          </p:nvPr>
        </p:nvSpPr>
        <p:spPr>
          <a:xfrm>
            <a:off x="4648200" y="1411552"/>
            <a:ext cx="4114800" cy="5065447"/>
          </a:xfrm>
        </p:spPr>
        <p:txBody>
          <a:bodyPr/>
          <a:lstStyle/>
          <a:p>
            <a:endParaRPr lang="en-US" dirty="0"/>
          </a:p>
        </p:txBody>
      </p:sp>
      <p:pic>
        <p:nvPicPr>
          <p:cNvPr id="8" name="Picture 7" descr="Frankish looped fibula.   6-7th century">
            <a:hlinkClick r:id="rId2"/>
          </p:cNvPr>
          <p:cNvPicPr>
            <a:picLocks noChangeAspect="1" noChangeArrowheads="1"/>
          </p:cNvPicPr>
          <p:nvPr/>
        </p:nvPicPr>
        <p:blipFill>
          <a:blip r:embed="rId3" cstate="print"/>
          <a:srcRect/>
          <a:stretch>
            <a:fillRect/>
          </a:stretch>
        </p:blipFill>
        <p:spPr bwMode="auto">
          <a:xfrm>
            <a:off x="5029200" y="1524000"/>
            <a:ext cx="3422085" cy="5059486"/>
          </a:xfrm>
          <a:prstGeom prst="rect">
            <a:avLst/>
          </a:prstGeom>
          <a:noFill/>
          <a:ln w="9525">
            <a:noFill/>
            <a:miter lim="800000"/>
            <a:headEnd/>
            <a:tailEnd/>
          </a:ln>
        </p:spPr>
      </p:pic>
      <p:pic>
        <p:nvPicPr>
          <p:cNvPr id="64516" name="Picture 4" descr="http://traumwerk.stanford.edu/philolog/Justinian2.jpg"/>
          <p:cNvPicPr>
            <a:picLocks noChangeAspect="1" noChangeArrowheads="1"/>
          </p:cNvPicPr>
          <p:nvPr/>
        </p:nvPicPr>
        <p:blipFill>
          <a:blip r:embed="rId4" cstate="print"/>
          <a:srcRect/>
          <a:stretch>
            <a:fillRect/>
          </a:stretch>
        </p:blipFill>
        <p:spPr bwMode="auto">
          <a:xfrm>
            <a:off x="4419600" y="381000"/>
            <a:ext cx="4457700" cy="6248400"/>
          </a:xfrm>
          <a:prstGeom prst="rect">
            <a:avLst/>
          </a:prstGeom>
          <a:noFill/>
        </p:spPr>
      </p:pic>
      <p:pic>
        <p:nvPicPr>
          <p:cNvPr id="64518" name="Picture 6" descr="http://www.nipissingu.ca/department/history/muhlberger/4505/justdig.gif"/>
          <p:cNvPicPr>
            <a:picLocks noChangeAspect="1" noChangeArrowheads="1"/>
          </p:cNvPicPr>
          <p:nvPr/>
        </p:nvPicPr>
        <p:blipFill>
          <a:blip r:embed="rId5" cstate="print"/>
          <a:srcRect/>
          <a:stretch>
            <a:fillRect/>
          </a:stretch>
        </p:blipFill>
        <p:spPr bwMode="auto">
          <a:xfrm>
            <a:off x="4990136" y="609600"/>
            <a:ext cx="3763339" cy="56388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dissolve">
                                      <p:cBhvr>
                                        <p:cTn id="7" dur="500"/>
                                        <p:tgtEl>
                                          <p:spTgt spid="645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64516"/>
                                        </p:tgtEl>
                                      </p:cBhvr>
                                    </p:animEffect>
                                    <p:set>
                                      <p:cBhvr>
                                        <p:cTn id="12" dur="1" fill="hold">
                                          <p:stCondLst>
                                            <p:cond delay="499"/>
                                          </p:stCondLst>
                                        </p:cTn>
                                        <p:tgtEl>
                                          <p:spTgt spid="645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4518"/>
                                        </p:tgtEl>
                                        <p:attrNameLst>
                                          <p:attrName>style.visibility</p:attrName>
                                        </p:attrNameLst>
                                      </p:cBhvr>
                                      <p:to>
                                        <p:strVal val="visible"/>
                                      </p:to>
                                    </p:set>
                                    <p:animEffect transition="in" filter="blinds(horizontal)">
                                      <p:cBhvr>
                                        <p:cTn id="17" dur="500"/>
                                        <p:tgtEl>
                                          <p:spTgt spid="645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64518"/>
                                        </p:tgtEl>
                                      </p:cBhvr>
                                    </p:animEffect>
                                    <p:set>
                                      <p:cBhvr>
                                        <p:cTn id="22" dur="1" fill="hold">
                                          <p:stCondLst>
                                            <p:cond delay="499"/>
                                          </p:stCondLst>
                                        </p:cTn>
                                        <p:tgtEl>
                                          <p:spTgt spid="645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endParaRPr lang="en-US" smtClean="0"/>
          </a:p>
        </p:txBody>
      </p:sp>
      <p:sp>
        <p:nvSpPr>
          <p:cNvPr id="7171" name="Rectangle 3"/>
          <p:cNvSpPr>
            <a:spLocks noGrp="1" noChangeArrowheads="1"/>
          </p:cNvSpPr>
          <p:nvPr>
            <p:ph type="body" idx="1"/>
          </p:nvPr>
        </p:nvSpPr>
        <p:spPr/>
        <p:txBody>
          <a:bodyPr/>
          <a:lstStyle/>
          <a:p>
            <a:pPr eaLnBrk="1" hangingPunct="1"/>
            <a:endParaRPr lang="en-US" smtClean="0"/>
          </a:p>
        </p:txBody>
      </p:sp>
      <p:pic>
        <p:nvPicPr>
          <p:cNvPr id="7172" name="Picture 4" descr="fibula06"/>
          <p:cNvPicPr>
            <a:picLocks noChangeAspect="1" noChangeArrowheads="1"/>
          </p:cNvPicPr>
          <p:nvPr/>
        </p:nvPicPr>
        <p:blipFill>
          <a:blip r:embed="rId3" cstate="print"/>
          <a:srcRect/>
          <a:stretch>
            <a:fillRect/>
          </a:stretch>
        </p:blipFill>
        <p:spPr bwMode="auto">
          <a:xfrm>
            <a:off x="0" y="0"/>
            <a:ext cx="3802063" cy="6858000"/>
          </a:xfrm>
          <a:prstGeom prst="rect">
            <a:avLst/>
          </a:prstGeom>
          <a:noFill/>
          <a:ln w="9525">
            <a:noFill/>
            <a:miter lim="800000"/>
            <a:headEnd/>
            <a:tailEnd/>
          </a:ln>
        </p:spPr>
      </p:pic>
      <p:pic>
        <p:nvPicPr>
          <p:cNvPr id="7173" name="Picture 5" descr="Frankish looped fibula.   6-7th century">
            <a:hlinkClick r:id="rId4"/>
          </p:cNvPr>
          <p:cNvPicPr>
            <a:picLocks noChangeAspect="1" noChangeArrowheads="1"/>
          </p:cNvPicPr>
          <p:nvPr/>
        </p:nvPicPr>
        <p:blipFill>
          <a:blip r:embed="rId5" cstate="print"/>
          <a:srcRect/>
          <a:stretch>
            <a:fillRect/>
          </a:stretch>
        </p:blipFill>
        <p:spPr bwMode="auto">
          <a:xfrm>
            <a:off x="4867275" y="0"/>
            <a:ext cx="4276725" cy="6324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Sutton </a:t>
            </a:r>
            <a:r>
              <a:rPr lang="en-US" dirty="0" err="1" smtClean="0"/>
              <a:t>Hoo</a:t>
            </a:r>
            <a:endParaRPr lang="en-US" dirty="0"/>
          </a:p>
        </p:txBody>
      </p:sp>
      <p:sp>
        <p:nvSpPr>
          <p:cNvPr id="7" name="Text Placeholder 6"/>
          <p:cNvSpPr>
            <a:spLocks noGrp="1"/>
          </p:cNvSpPr>
          <p:nvPr>
            <p:ph type="body" sz="quarter" idx="10"/>
          </p:nvPr>
        </p:nvSpPr>
        <p:spPr>
          <a:xfrm>
            <a:off x="381000" y="1411552"/>
            <a:ext cx="8382000" cy="5306068"/>
          </a:xfrm>
        </p:spPr>
        <p:txBody>
          <a:bodyPr/>
          <a:lstStyle/>
          <a:p>
            <a:r>
              <a:rPr lang="en-US" sz="2400" b="1" dirty="0" smtClean="0"/>
              <a:t>Sutton </a:t>
            </a:r>
            <a:r>
              <a:rPr lang="en-US" sz="2400" b="1" dirty="0" err="1" smtClean="0"/>
              <a:t>Hoo</a:t>
            </a:r>
            <a:r>
              <a:rPr lang="en-US" sz="2400" b="1" dirty="0" smtClean="0"/>
              <a:t> is one of Britain's most important archaeological sites, ranking in significance with Stonehenge in Wiltshire.</a:t>
            </a:r>
          </a:p>
          <a:p>
            <a:r>
              <a:rPr lang="en-US" sz="2400" b="1" dirty="0" smtClean="0"/>
              <a:t> The burial ground of the Anglo-Saxon pagan kings of East Anglia, Sutton </a:t>
            </a:r>
            <a:r>
              <a:rPr lang="en-US" sz="2400" b="1" dirty="0" err="1" smtClean="0"/>
              <a:t>Hoo</a:t>
            </a:r>
            <a:r>
              <a:rPr lang="en-US" sz="2400" b="1" dirty="0" smtClean="0"/>
              <a:t> is the site of one of the most spectacular archaeological discoveries ever made in England.</a:t>
            </a:r>
          </a:p>
          <a:p>
            <a:r>
              <a:rPr lang="en-US" sz="2400" b="1" dirty="0" smtClean="0"/>
              <a:t> In 1939 archaeologists unearthed an astonishing Anglo-Saxon ship burial in Woodbridge, Suffolk; astonishing both for </a:t>
            </a:r>
          </a:p>
          <a:p>
            <a:pPr lvl="1"/>
            <a:r>
              <a:rPr lang="en-US" sz="2400" b="1" dirty="0" smtClean="0"/>
              <a:t>the state of preservation of the objects within the tomb, </a:t>
            </a:r>
          </a:p>
          <a:p>
            <a:pPr lvl="1"/>
            <a:r>
              <a:rPr lang="en-US" sz="2400" b="1" dirty="0" smtClean="0"/>
              <a:t>but also astonishing for the sheer rich quality of the artifacts. </a:t>
            </a:r>
          </a:p>
          <a:p>
            <a:pPr lvl="1"/>
            <a:endParaRPr lang="en-US" sz="2400" b="1" dirty="0" smtClean="0"/>
          </a:p>
          <a:p>
            <a:r>
              <a:rPr lang="en-US" sz="2400" b="1" dirty="0" smtClean="0"/>
              <a:t>The burial goods from Sutton </a:t>
            </a:r>
            <a:r>
              <a:rPr lang="en-US" sz="2400" b="1" dirty="0" err="1" smtClean="0"/>
              <a:t>Hoo</a:t>
            </a:r>
            <a:r>
              <a:rPr lang="en-US" sz="2400" b="1" dirty="0" smtClean="0"/>
              <a:t> are remarkable - gold weapons and armor, inlaid ornaments, silver and tableware. </a:t>
            </a:r>
          </a:p>
          <a:p>
            <a:endParaRPr 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Textured template_Green Segoe">
  <a:themeElements>
    <a:clrScheme name="Green Template-Template">
      <a:dk1>
        <a:srgbClr val="000000"/>
      </a:dk1>
      <a:lt1>
        <a:srgbClr val="FFFFFF"/>
      </a:lt1>
      <a:dk2>
        <a:srgbClr val="1F7335"/>
      </a:dk2>
      <a:lt2>
        <a:srgbClr val="C4FF89"/>
      </a:lt2>
      <a:accent1>
        <a:srgbClr val="FFC000"/>
      </a:accent1>
      <a:accent2>
        <a:srgbClr val="3497AE"/>
      </a:accent2>
      <a:accent3>
        <a:srgbClr val="DF8045"/>
      </a:accent3>
      <a:accent4>
        <a:srgbClr val="7DCC2E"/>
      </a:accent4>
      <a:accent5>
        <a:srgbClr val="FF9929"/>
      </a:accent5>
      <a:accent6>
        <a:srgbClr val="7D3DA1"/>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D4E977C5-63A6-4EC4-A60E-4684181F70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1_Textured template_Green Segoe</Template>
  <TotalTime>409</TotalTime>
  <Words>2868</Words>
  <Application>Microsoft Office PowerPoint</Application>
  <PresentationFormat>On-screen Show (4:3)</PresentationFormat>
  <Paragraphs>305</Paragraphs>
  <Slides>64</Slides>
  <Notes>20</Notes>
  <HiddenSlides>0</HiddenSlides>
  <MMClips>0</MMClips>
  <ScaleCrop>false</ScaleCrop>
  <HeadingPairs>
    <vt:vector size="4" baseType="variant">
      <vt:variant>
        <vt:lpstr>Theme</vt:lpstr>
      </vt:variant>
      <vt:variant>
        <vt:i4>2</vt:i4>
      </vt:variant>
      <vt:variant>
        <vt:lpstr>Slide Titles</vt:lpstr>
      </vt:variant>
      <vt:variant>
        <vt:i4>64</vt:i4>
      </vt:variant>
    </vt:vector>
  </HeadingPairs>
  <TitlesOfParts>
    <vt:vector size="66" baseType="lpstr">
      <vt:lpstr>1_Textured template_Green Segoe</vt:lpstr>
      <vt:lpstr>White with Courier font for code slides</vt:lpstr>
      <vt:lpstr>Early Western Medieval Art</vt:lpstr>
      <vt:lpstr>Early Medieval</vt:lpstr>
      <vt:lpstr>Welcome to the “Dark Ages”</vt:lpstr>
      <vt:lpstr>Slide 4</vt:lpstr>
      <vt:lpstr>Slide 5</vt:lpstr>
      <vt:lpstr>Tribes </vt:lpstr>
      <vt:lpstr>Frankish Fibula</vt:lpstr>
      <vt:lpstr>Slide 8</vt:lpstr>
      <vt:lpstr>Sutton Hoo</vt:lpstr>
      <vt:lpstr>Purse Cover  Hiberno Saxon Suffolk, England, c. 600 CE  </vt:lpstr>
      <vt:lpstr>Slide 11</vt:lpstr>
      <vt:lpstr>Slide 12</vt:lpstr>
      <vt:lpstr>Hiberno- Saxons aka Insular Art</vt:lpstr>
      <vt:lpstr>Lindisfarne Gospels</vt:lpstr>
      <vt:lpstr>Slide 15</vt:lpstr>
      <vt:lpstr>St. Matthew from the Lindisfarne Gospels Hiberno Saxon 700 CE</vt:lpstr>
      <vt:lpstr>Book of Kells</vt:lpstr>
      <vt:lpstr>Chi Rho Iota Page Book of Matthew from the Book of Kells Hiberno-Saxon 800 CE </vt:lpstr>
      <vt:lpstr>Monasteries- Very Important </vt:lpstr>
      <vt:lpstr>Monastic life</vt:lpstr>
      <vt:lpstr>High Cross of Muiredach Hiberno Saxon 923 CE</vt:lpstr>
      <vt:lpstr>Hiberno-saxon/Insular Art</vt:lpstr>
      <vt:lpstr>Manuscripts</vt:lpstr>
      <vt:lpstr>Vikings or Norse Art</vt:lpstr>
      <vt:lpstr>Slide 25</vt:lpstr>
      <vt:lpstr>Animal Head Post from the Oesberg Ship Burial  Viking c. 800 CE </vt:lpstr>
      <vt:lpstr>Wood carved portals of stave church  Urnes, Norway Viking Art 1050 CE</vt:lpstr>
      <vt:lpstr>Viking</vt:lpstr>
      <vt:lpstr>Carolingian Art</vt:lpstr>
      <vt:lpstr>Slide 30</vt:lpstr>
      <vt:lpstr>Equestrian portrait of Charlemagne(?) Carolingian 800 CE</vt:lpstr>
      <vt:lpstr>Saint Matthew from the Coronation Gospels Carolingian 800 CE</vt:lpstr>
      <vt:lpstr>Saint Matthew from Ebbo Gospels   Carolingian  c.800 CE </vt:lpstr>
      <vt:lpstr>Slide 34</vt:lpstr>
      <vt:lpstr>Slide 35</vt:lpstr>
      <vt:lpstr>Cruxifiction cover of Lindau Gospels Carolingian 870 CE</vt:lpstr>
      <vt:lpstr> Palatine Chapel Odo of Metz   Carolingian  c. 800 CE </vt:lpstr>
      <vt:lpstr>Slide 38</vt:lpstr>
      <vt:lpstr>Slide 39</vt:lpstr>
      <vt:lpstr>Slide 40</vt:lpstr>
      <vt:lpstr>Slide 41</vt:lpstr>
      <vt:lpstr>Slide 42</vt:lpstr>
      <vt:lpstr>Corvey Abbey                      Key piece  Carolingian c. 800 CE </vt:lpstr>
      <vt:lpstr>Slide 44</vt:lpstr>
      <vt:lpstr>Torhalle or Gatehouse of Lorsch Monastery Carolingian c. 800 </vt:lpstr>
      <vt:lpstr>Slide 46</vt:lpstr>
      <vt:lpstr>The art and architecture of the Carolingian period is based on Roman models. </vt:lpstr>
      <vt:lpstr>Carolinian</vt:lpstr>
      <vt:lpstr>Ottonian Art</vt:lpstr>
      <vt:lpstr>Slide 50</vt:lpstr>
      <vt:lpstr>Saint Michael's of Hildesheim Ottonian   1000 CE </vt:lpstr>
      <vt:lpstr>Slide 52</vt:lpstr>
      <vt:lpstr>Slide 53</vt:lpstr>
      <vt:lpstr>Bishop Bernward Doors Ottonian  c. 1000 CE Germany </vt:lpstr>
      <vt:lpstr>Slide 55</vt:lpstr>
      <vt:lpstr>Slide 56</vt:lpstr>
      <vt:lpstr>Bishop Bernward Column Ottonian 1022 CE</vt:lpstr>
      <vt:lpstr>Slide 58</vt:lpstr>
      <vt:lpstr>Gero Crucifix Ottonian 970 CE</vt:lpstr>
      <vt:lpstr>Slide 60</vt:lpstr>
      <vt:lpstr>Otto III Enthroned from Gospel Book of Otto III Ottonian 1000 CE </vt:lpstr>
      <vt:lpstr>Bishop Bernward</vt:lpstr>
      <vt:lpstr>Ottonian Art</vt:lpstr>
      <vt:lpstr>Monasteries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Medieval Art</dc:title>
  <dc:creator>New Michelle</dc:creator>
  <cp:lastModifiedBy>reberly</cp:lastModifiedBy>
  <cp:revision>65</cp:revision>
  <dcterms:created xsi:type="dcterms:W3CDTF">2012-10-23T01:21:16Z</dcterms:created>
  <dcterms:modified xsi:type="dcterms:W3CDTF">2012-10-24T18:40:09Z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TC102867829990</vt:lpwstr>
  </property>
</Properties>
</file>